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70" r:id="rId2"/>
    <p:sldId id="288" r:id="rId3"/>
    <p:sldId id="281" r:id="rId4"/>
    <p:sldId id="289" r:id="rId5"/>
    <p:sldId id="286" r:id="rId6"/>
    <p:sldId id="285" r:id="rId7"/>
  </p:sldIdLst>
  <p:sldSz cx="13004800" cy="9753600"/>
  <p:notesSz cx="6735763" cy="986631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ehor Bielkin" initials="YB" lastIdx="1" clrIdx="0">
    <p:extLst>
      <p:ext uri="{19B8F6BF-5375-455C-9EA6-DF929625EA0E}">
        <p15:presenceInfo xmlns:p15="http://schemas.microsoft.com/office/powerpoint/2012/main" userId="Yehor Bielk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5D5"/>
    <a:srgbClr val="C0C0C0"/>
    <a:srgbClr val="EBEBEB"/>
    <a:srgbClr val="A7A7A7"/>
    <a:srgbClr val="FDDB33"/>
    <a:srgbClr val="FCD832"/>
    <a:srgbClr val="929292"/>
    <a:srgbClr val="5E5E5E"/>
    <a:srgbClr val="5353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14" autoAdjust="0"/>
    <p:restoredTop sz="93817" autoAdjust="0"/>
  </p:normalViewPr>
  <p:slideViewPr>
    <p:cSldViewPr snapToGrid="0">
      <p:cViewPr>
        <p:scale>
          <a:sx n="66" d="100"/>
          <a:sy n="66" d="100"/>
        </p:scale>
        <p:origin x="27" y="-8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</p:spPr>
        <p:txBody>
          <a:bodyPr lIns="92492" tIns="46246" rIns="92492" bIns="46246"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898102" y="4686499"/>
            <a:ext cx="4939560" cy="4439841"/>
          </a:xfrm>
          <a:prstGeom prst="rect">
            <a:avLst/>
          </a:prstGeom>
        </p:spPr>
        <p:txBody>
          <a:bodyPr lIns="92492" tIns="46246" rIns="92492" bIns="46246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017303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93057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75371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5115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7852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8364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7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7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  <a:lvl2pPr marL="777875" indent="-333375" algn="ctr">
              <a:spcBef>
                <a:spcPts val="0"/>
              </a:spcBef>
              <a:defRPr sz="2400" i="1"/>
            </a:lvl2pPr>
            <a:lvl3pPr marL="1222375" indent="-333375" algn="ctr">
              <a:spcBef>
                <a:spcPts val="0"/>
              </a:spcBef>
              <a:defRPr sz="2400" i="1"/>
            </a:lvl3pPr>
            <a:lvl4pPr marL="1666875" indent="-333375" algn="ctr">
              <a:spcBef>
                <a:spcPts val="0"/>
              </a:spcBef>
              <a:defRPr sz="2400" i="1"/>
            </a:lvl4pPr>
            <a:lvl5pPr marL="2111375" indent="-333375" algn="ctr">
              <a:spcBef>
                <a:spcPts val="0"/>
              </a:spcBef>
              <a:defRPr sz="2400" i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“Type a quote here.”"/>
          <p:cNvSpPr txBox="1">
            <a:spLocks noGrp="1"/>
          </p:cNvSpPr>
          <p:nvPr>
            <p:ph type="body" sz="quarter" idx="13"/>
          </p:nvPr>
        </p:nvSpPr>
        <p:spPr>
          <a:xfrm>
            <a:off x="1270000" y="4267112"/>
            <a:ext cx="10464800" cy="609779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3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4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mfu-logo-V2.jpeg" descr="mfu-logo-V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698" y="285232"/>
            <a:ext cx="4911138" cy="139642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image.png" descr="im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023" y="6020068"/>
            <a:ext cx="11820753" cy="289960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СИСТЕМА ГАРАНТУВАННЯ СПЛАТИ МИТНИХ ПЛАТЕЖІВ"/>
          <p:cNvSpPr txBox="1"/>
          <p:nvPr/>
        </p:nvSpPr>
        <p:spPr>
          <a:xfrm>
            <a:off x="592023" y="4021572"/>
            <a:ext cx="12187088" cy="19984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825500">
              <a:lnSpc>
                <a:spcPct val="110000"/>
              </a:lnSpc>
              <a:spcBef>
                <a:spcPts val="100"/>
              </a:spcBef>
              <a:defRPr sz="6400" cap="all">
                <a:solidFill>
                  <a:srgbClr val="5E5E5E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pPr>
            <a:r>
              <a:rPr lang="uk-UA" sz="5600" dirty="0"/>
              <a:t>Впровадження </a:t>
            </a:r>
            <a:r>
              <a:rPr lang="uk-UA" sz="5600" dirty="0" smtClean="0"/>
              <a:t> </a:t>
            </a:r>
            <a:r>
              <a:rPr sz="5600" dirty="0" smtClean="0"/>
              <a:t>РЕЖИМ</a:t>
            </a:r>
            <a:r>
              <a:rPr lang="uk-UA" sz="5600" dirty="0"/>
              <a:t>у </a:t>
            </a:r>
            <a:r>
              <a:rPr lang="uk-UA" sz="5600" dirty="0" smtClean="0"/>
              <a:t> СПІЛЬНОГО  </a:t>
            </a:r>
            <a:r>
              <a:rPr sz="5600" dirty="0"/>
              <a:t>ТРАНЗИТУ</a:t>
            </a:r>
            <a:r>
              <a:rPr lang="uk-UA" sz="5600" dirty="0"/>
              <a:t>  та </a:t>
            </a:r>
            <a:r>
              <a:rPr lang="uk-UA" sz="5600" dirty="0" smtClean="0"/>
              <a:t> розгортання </a:t>
            </a:r>
            <a:r>
              <a:rPr lang="en-US" sz="5600" dirty="0" smtClean="0"/>
              <a:t> NCTS</a:t>
            </a:r>
            <a:endParaRPr sz="5600" dirty="0"/>
          </a:p>
        </p:txBody>
      </p:sp>
      <p:sp>
        <p:nvSpPr>
          <p:cNvPr id="112" name="травень 2018"/>
          <p:cNvSpPr txBox="1"/>
          <p:nvPr/>
        </p:nvSpPr>
        <p:spPr>
          <a:xfrm>
            <a:off x="10189029" y="8921299"/>
            <a:ext cx="2391540" cy="50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defTabSz="825500">
              <a:defRPr sz="2600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uk-UA" dirty="0"/>
              <a:t>вересень </a:t>
            </a:r>
            <a:r>
              <a:rPr dirty="0"/>
              <a:t>201</a:t>
            </a:r>
            <a:r>
              <a:rPr lang="uk-UA" dirty="0"/>
              <a:t>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65943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Line"/>
          <p:cNvSpPr/>
          <p:nvPr/>
        </p:nvSpPr>
        <p:spPr>
          <a:xfrm flipH="1">
            <a:off x="8974944" y="5375080"/>
            <a:ext cx="12653" cy="799715"/>
          </a:xfrm>
          <a:prstGeom prst="line">
            <a:avLst/>
          </a:prstGeom>
          <a:noFill/>
          <a:ln w="76200" cap="flat">
            <a:solidFill>
              <a:srgbClr val="929292"/>
            </a:solidFill>
            <a:prstDash val="solid"/>
            <a:miter lim="400000"/>
            <a:tailEnd type="oval" w="med" len="med"/>
          </a:ln>
          <a:effectLst/>
        </p:spPr>
        <p:txBody>
          <a:bodyPr wrap="square" lIns="24383" tIns="24383" rIns="24383" bIns="24383" numCol="1" anchor="t">
            <a:noAutofit/>
          </a:bodyPr>
          <a:lstStyle/>
          <a:p>
            <a:endParaRPr sz="1280"/>
          </a:p>
        </p:txBody>
      </p:sp>
      <p:sp>
        <p:nvSpPr>
          <p:cNvPr id="159" name="Line"/>
          <p:cNvSpPr/>
          <p:nvPr/>
        </p:nvSpPr>
        <p:spPr>
          <a:xfrm flipV="1">
            <a:off x="10061305" y="4015518"/>
            <a:ext cx="12643" cy="765418"/>
          </a:xfrm>
          <a:prstGeom prst="line">
            <a:avLst/>
          </a:prstGeom>
          <a:ln w="76200">
            <a:solidFill>
              <a:srgbClr val="929292"/>
            </a:solidFill>
            <a:miter lim="400000"/>
            <a:tailEnd type="oval"/>
          </a:ln>
        </p:spPr>
        <p:txBody>
          <a:bodyPr lIns="24383" tIns="24383" rIns="24383" bIns="24383"/>
          <a:lstStyle/>
          <a:p>
            <a:endParaRPr sz="1280"/>
          </a:p>
        </p:txBody>
      </p:sp>
      <p:sp>
        <p:nvSpPr>
          <p:cNvPr id="190" name="Line"/>
          <p:cNvSpPr/>
          <p:nvPr/>
        </p:nvSpPr>
        <p:spPr>
          <a:xfrm flipV="1">
            <a:off x="7800780" y="4019450"/>
            <a:ext cx="1" cy="824935"/>
          </a:xfrm>
          <a:prstGeom prst="line">
            <a:avLst/>
          </a:prstGeom>
          <a:ln w="76200">
            <a:solidFill>
              <a:srgbClr val="929292"/>
            </a:solidFill>
            <a:miter lim="400000"/>
            <a:tailEnd type="oval"/>
          </a:ln>
        </p:spPr>
        <p:txBody>
          <a:bodyPr lIns="24383" tIns="24383" rIns="24383" bIns="24383"/>
          <a:lstStyle/>
          <a:p>
            <a:endParaRPr sz="1280"/>
          </a:p>
        </p:txBody>
      </p:sp>
      <p:sp>
        <p:nvSpPr>
          <p:cNvPr id="191" name="Circle"/>
          <p:cNvSpPr/>
          <p:nvPr/>
        </p:nvSpPr>
        <p:spPr>
          <a:xfrm>
            <a:off x="7380276" y="4646209"/>
            <a:ext cx="841008" cy="841007"/>
          </a:xfrm>
          <a:prstGeom prst="ellipse">
            <a:avLst/>
          </a:prstGeom>
          <a:solidFill>
            <a:srgbClr val="FFFFFF"/>
          </a:solidFill>
          <a:ln w="63500">
            <a:solidFill>
              <a:srgbClr val="929292"/>
            </a:solidFill>
            <a:custDash>
              <a:ds d="200000" sp="200000"/>
            </a:custDash>
            <a:miter lim="400000"/>
          </a:ln>
        </p:spPr>
        <p:txBody>
          <a:bodyPr lIns="38099" tIns="38099" rIns="38099" bIns="38099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00"/>
          </a:p>
        </p:txBody>
      </p:sp>
      <p:pic>
        <p:nvPicPr>
          <p:cNvPr id="458" name="image1.png" descr="imag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917" y="245538"/>
            <a:ext cx="1125358" cy="1081350"/>
          </a:xfrm>
          <a:prstGeom prst="rect">
            <a:avLst/>
          </a:prstGeom>
          <a:ln w="12700">
            <a:miter lim="400000"/>
          </a:ln>
        </p:spPr>
      </p:pic>
      <p:pic>
        <p:nvPicPr>
          <p:cNvPr id="459" name="Line" descr="L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519" y="1619744"/>
            <a:ext cx="12368256" cy="190506"/>
          </a:xfrm>
          <a:prstGeom prst="rect">
            <a:avLst/>
          </a:prstGeom>
          <a:ln w="12700">
            <a:miter lim="400000"/>
          </a:ln>
        </p:spPr>
      </p:pic>
      <p:sp>
        <p:nvSpPr>
          <p:cNvPr id="460" name="Зобов’язання України (Угода про Асоціацію)"/>
          <p:cNvSpPr txBox="1"/>
          <p:nvPr/>
        </p:nvSpPr>
        <p:spPr>
          <a:xfrm>
            <a:off x="1388384" y="33187"/>
            <a:ext cx="11413216" cy="1506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1828800">
              <a:lnSpc>
                <a:spcPct val="120000"/>
              </a:lnSpc>
              <a:defRPr sz="3800" cap="all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pPr>
            <a:r>
              <a:rPr lang="uk-UA" dirty="0"/>
              <a:t>Процес </a:t>
            </a:r>
            <a:r>
              <a:rPr dirty="0" smtClean="0"/>
              <a:t>ПРИЄДНАННЯ ДО КОНВЕНЦІЇ ПРО </a:t>
            </a:r>
            <a:r>
              <a:rPr lang="uk-UA" dirty="0"/>
              <a:t>процедуру спільного</a:t>
            </a:r>
            <a:r>
              <a:rPr dirty="0"/>
              <a:t> ТРАНЗИТУ ТА ВПРОВАДЖЕННЯ </a:t>
            </a:r>
            <a:r>
              <a:rPr lang="en-US" dirty="0"/>
              <a:t>NCTS</a:t>
            </a:r>
            <a:endParaRPr dirty="0"/>
          </a:p>
        </p:txBody>
      </p:sp>
      <p:sp>
        <p:nvSpPr>
          <p:cNvPr id="134" name="Угода про Асоціацію з ЄС"/>
          <p:cNvSpPr txBox="1"/>
          <p:nvPr/>
        </p:nvSpPr>
        <p:spPr>
          <a:xfrm>
            <a:off x="2557013" y="7207501"/>
            <a:ext cx="1799785" cy="307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093" tIns="27093" rIns="27093" bIns="27093"/>
          <a:lstStyle>
            <a:lvl1pPr defTabSz="584200">
              <a:defRPr sz="3600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r>
              <a:rPr lang="uk-UA" sz="1650" dirty="0"/>
              <a:t>Навчання тренерів</a:t>
            </a:r>
            <a:endParaRPr sz="1650" dirty="0"/>
          </a:p>
        </p:txBody>
      </p:sp>
      <p:grpSp>
        <p:nvGrpSpPr>
          <p:cNvPr id="135" name="Group"/>
          <p:cNvGrpSpPr/>
          <p:nvPr/>
        </p:nvGrpSpPr>
        <p:grpSpPr>
          <a:xfrm>
            <a:off x="2595212" y="8166740"/>
            <a:ext cx="2976500" cy="473320"/>
            <a:chOff x="0" y="0"/>
            <a:chExt cx="4357299" cy="905926"/>
          </a:xfrm>
          <a:solidFill>
            <a:schemeClr val="accent4"/>
          </a:solidFill>
        </p:grpSpPr>
        <p:sp>
          <p:nvSpPr>
            <p:cNvPr id="136" name="Нашивка 43"/>
            <p:cNvSpPr/>
            <p:nvPr/>
          </p:nvSpPr>
          <p:spPr>
            <a:xfrm>
              <a:off x="0" y="0"/>
              <a:ext cx="4357300" cy="905927"/>
            </a:xfrm>
            <a:prstGeom prst="chevron">
              <a:avLst>
                <a:gd name="adj" fmla="val 0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38099" tIns="38099" rIns="38099" bIns="38099" numCol="1" anchor="t">
              <a:noAutofit/>
            </a:bodyPr>
            <a:lstStyle/>
            <a:p>
              <a:pPr defTabSz="311554">
                <a:defRPr sz="2400">
                  <a:latin typeface="+mj-lt"/>
                  <a:ea typeface="+mj-ea"/>
                  <a:cs typeface="+mj-cs"/>
                  <a:sym typeface="Helvetica"/>
                </a:defRPr>
              </a:pPr>
              <a:endParaRPr sz="1280"/>
            </a:p>
          </p:txBody>
        </p:sp>
        <p:sp>
          <p:nvSpPr>
            <p:cNvPr id="137" name="TextBox 26"/>
            <p:cNvSpPr txBox="1"/>
            <p:nvPr/>
          </p:nvSpPr>
          <p:spPr>
            <a:xfrm>
              <a:off x="1171564" y="74067"/>
              <a:ext cx="2014172" cy="757792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defRPr sz="4000">
                  <a:solidFill>
                    <a:srgbClr val="5E5E5E"/>
                  </a:solidFill>
                  <a:latin typeface="Muller Narrow ExtraBold"/>
                  <a:ea typeface="Muller Narrow ExtraBold"/>
                  <a:cs typeface="Muller Narrow ExtraBold"/>
                  <a:sym typeface="Muller Narrow ExtraBold"/>
                </a:defRPr>
              </a:lvl1pPr>
            </a:lstStyle>
            <a:p>
              <a:r>
                <a:rPr sz="2133" dirty="0"/>
                <a:t>201</a:t>
              </a:r>
              <a:r>
                <a:rPr lang="uk-UA" sz="2133" dirty="0"/>
                <a:t>9</a:t>
              </a:r>
              <a:endParaRPr sz="2133" dirty="0"/>
            </a:p>
          </p:txBody>
        </p:sp>
      </p:grpSp>
      <p:sp>
        <p:nvSpPr>
          <p:cNvPr id="150" name="Прямоугольник 2"/>
          <p:cNvSpPr/>
          <p:nvPr/>
        </p:nvSpPr>
        <p:spPr>
          <a:xfrm>
            <a:off x="2582471" y="3213105"/>
            <a:ext cx="3906676" cy="3572764"/>
          </a:xfrm>
          <a:prstGeom prst="rect">
            <a:avLst/>
          </a:prstGeom>
          <a:ln w="63500">
            <a:solidFill>
              <a:srgbClr val="929292"/>
            </a:solidFill>
            <a:miter lim="400000"/>
          </a:ln>
        </p:spPr>
        <p:txBody>
          <a:bodyPr lIns="38099" tIns="38099" rIns="38099" bIns="38099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00"/>
          </a:p>
        </p:txBody>
      </p:sp>
      <p:sp>
        <p:nvSpPr>
          <p:cNvPr id="151" name="Line"/>
          <p:cNvSpPr/>
          <p:nvPr/>
        </p:nvSpPr>
        <p:spPr>
          <a:xfrm flipH="1">
            <a:off x="1635610" y="5349850"/>
            <a:ext cx="1" cy="824935"/>
          </a:xfrm>
          <a:prstGeom prst="line">
            <a:avLst/>
          </a:prstGeom>
          <a:ln w="76200">
            <a:solidFill>
              <a:srgbClr val="929292"/>
            </a:solidFill>
            <a:miter lim="400000"/>
            <a:tailEnd type="oval"/>
          </a:ln>
        </p:spPr>
        <p:txBody>
          <a:bodyPr lIns="24383" tIns="24383" rIns="24383" bIns="24383"/>
          <a:lstStyle/>
          <a:p>
            <a:endParaRPr sz="1280"/>
          </a:p>
        </p:txBody>
      </p:sp>
      <p:sp>
        <p:nvSpPr>
          <p:cNvPr id="152" name="Line"/>
          <p:cNvSpPr/>
          <p:nvPr/>
        </p:nvSpPr>
        <p:spPr>
          <a:xfrm>
            <a:off x="1274466" y="5076554"/>
            <a:ext cx="9612749" cy="18192"/>
          </a:xfrm>
          <a:prstGeom prst="line">
            <a:avLst/>
          </a:prstGeom>
          <a:ln w="63500">
            <a:solidFill>
              <a:srgbClr val="929292"/>
            </a:solidFill>
            <a:miter lim="400000"/>
          </a:ln>
        </p:spPr>
        <p:txBody>
          <a:bodyPr lIns="24383" tIns="24383" rIns="24383" bIns="24383"/>
          <a:lstStyle/>
          <a:p>
            <a:endParaRPr sz="1280"/>
          </a:p>
        </p:txBody>
      </p:sp>
      <p:sp>
        <p:nvSpPr>
          <p:cNvPr id="153" name="Circle"/>
          <p:cNvSpPr/>
          <p:nvPr/>
        </p:nvSpPr>
        <p:spPr>
          <a:xfrm>
            <a:off x="3046724" y="4646209"/>
            <a:ext cx="841008" cy="841007"/>
          </a:xfrm>
          <a:prstGeom prst="ellipse">
            <a:avLst/>
          </a:prstGeom>
          <a:solidFill>
            <a:srgbClr val="FFFFFF"/>
          </a:solidFill>
          <a:ln w="63500">
            <a:solidFill>
              <a:srgbClr val="929292"/>
            </a:solidFill>
            <a:custDash>
              <a:ds d="200000" sp="200000"/>
            </a:custDash>
            <a:miter lim="400000"/>
          </a:ln>
        </p:spPr>
        <p:txBody>
          <a:bodyPr lIns="38099" tIns="38099" rIns="38099" bIns="38099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00"/>
          </a:p>
        </p:txBody>
      </p:sp>
      <p:sp>
        <p:nvSpPr>
          <p:cNvPr id="154" name="Circle"/>
          <p:cNvSpPr/>
          <p:nvPr/>
        </p:nvSpPr>
        <p:spPr>
          <a:xfrm>
            <a:off x="3153419" y="4752903"/>
            <a:ext cx="627618" cy="627618"/>
          </a:xfrm>
          <a:prstGeom prst="ellipse">
            <a:avLst/>
          </a:prstGeom>
          <a:solidFill>
            <a:srgbClr val="FCD832"/>
          </a:solidFill>
          <a:ln w="12700">
            <a:miter lim="400000"/>
          </a:ln>
        </p:spPr>
        <p:txBody>
          <a:bodyPr lIns="38099" tIns="38099" rIns="38099" bIns="38099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00"/>
          </a:p>
        </p:txBody>
      </p:sp>
      <p:sp>
        <p:nvSpPr>
          <p:cNvPr id="155" name="Угода про Асоціацію з ЄС"/>
          <p:cNvSpPr txBox="1"/>
          <p:nvPr/>
        </p:nvSpPr>
        <p:spPr>
          <a:xfrm>
            <a:off x="770402" y="6311377"/>
            <a:ext cx="1726504" cy="1147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093" tIns="27093" rIns="27093" bIns="27093"/>
          <a:lstStyle/>
          <a:p>
            <a:pPr defTabSz="311554">
              <a:defRPr sz="3100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pPr>
            <a:r>
              <a:rPr lang="ru-RU" sz="1653" dirty="0"/>
              <a:t>Угода про </a:t>
            </a:r>
            <a:r>
              <a:rPr lang="ru-RU" sz="1653" dirty="0" err="1"/>
              <a:t>Асоц</a:t>
            </a:r>
            <a:r>
              <a:rPr lang="uk-UA" sz="1653" dirty="0" err="1"/>
              <a:t>іацію</a:t>
            </a:r>
            <a:r>
              <a:rPr lang="uk-UA" sz="1653" dirty="0"/>
              <a:t> між Україною та ЄС</a:t>
            </a:r>
            <a:endParaRPr sz="1653" dirty="0"/>
          </a:p>
        </p:txBody>
      </p:sp>
      <p:sp>
        <p:nvSpPr>
          <p:cNvPr id="156" name="Угода про Асоціацію з ЄС"/>
          <p:cNvSpPr txBox="1"/>
          <p:nvPr/>
        </p:nvSpPr>
        <p:spPr>
          <a:xfrm>
            <a:off x="2708353" y="3730862"/>
            <a:ext cx="1517747" cy="551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093" tIns="27093" rIns="27093" bIns="27093" anchor="b"/>
          <a:lstStyle/>
          <a:p>
            <a:pPr defTabSz="311554">
              <a:defRPr sz="3100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pPr>
            <a:r>
              <a:rPr lang="uk-UA" sz="1653" dirty="0" smtClean="0"/>
              <a:t>Закон України </a:t>
            </a:r>
          </a:p>
          <a:p>
            <a:pPr defTabSz="311554">
              <a:defRPr sz="3100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pPr>
            <a:r>
              <a:rPr lang="en-US" sz="1653" dirty="0" smtClean="0"/>
              <a:t># </a:t>
            </a:r>
            <a:r>
              <a:rPr lang="uk-UA" sz="1653" dirty="0" smtClean="0"/>
              <a:t>78 - ІХ</a:t>
            </a:r>
            <a:endParaRPr sz="1653" dirty="0"/>
          </a:p>
        </p:txBody>
      </p:sp>
      <p:sp>
        <p:nvSpPr>
          <p:cNvPr id="157" name="Угода про Асоціацію з ЄС"/>
          <p:cNvSpPr txBox="1"/>
          <p:nvPr/>
        </p:nvSpPr>
        <p:spPr>
          <a:xfrm>
            <a:off x="4619016" y="3756648"/>
            <a:ext cx="1905393" cy="527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093" tIns="27093" rIns="27093" bIns="27093"/>
          <a:lstStyle>
            <a:lvl1pPr defTabSz="584200">
              <a:defRPr sz="3100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r>
              <a:rPr lang="uk-UA" sz="1653" dirty="0"/>
              <a:t>Прийняття підзаконних актів</a:t>
            </a:r>
            <a:endParaRPr sz="1653" dirty="0"/>
          </a:p>
        </p:txBody>
      </p:sp>
      <p:sp>
        <p:nvSpPr>
          <p:cNvPr id="158" name="Угода про Асоціацію з ЄС"/>
          <p:cNvSpPr txBox="1"/>
          <p:nvPr/>
        </p:nvSpPr>
        <p:spPr>
          <a:xfrm>
            <a:off x="2589176" y="5525093"/>
            <a:ext cx="1781396" cy="768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093" tIns="27093" rIns="27093" bIns="27093" anchor="b"/>
          <a:lstStyle>
            <a:lvl1pPr defTabSz="584200">
              <a:defRPr sz="3100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r>
              <a:rPr lang="uk-UA" sz="1653" dirty="0"/>
              <a:t>Постачання ІТ-інструментів для запуску ЕТС</a:t>
            </a:r>
            <a:r>
              <a:rPr lang="en-US" sz="1653" dirty="0"/>
              <a:t>*</a:t>
            </a:r>
            <a:endParaRPr sz="1653" dirty="0"/>
          </a:p>
        </p:txBody>
      </p:sp>
      <p:sp>
        <p:nvSpPr>
          <p:cNvPr id="160" name="Circle"/>
          <p:cNvSpPr/>
          <p:nvPr/>
        </p:nvSpPr>
        <p:spPr>
          <a:xfrm>
            <a:off x="9653444" y="4666658"/>
            <a:ext cx="841008" cy="841007"/>
          </a:xfrm>
          <a:prstGeom prst="ellipse">
            <a:avLst/>
          </a:prstGeom>
          <a:solidFill>
            <a:srgbClr val="FFFFFF"/>
          </a:solidFill>
          <a:ln w="63500">
            <a:solidFill>
              <a:srgbClr val="929292"/>
            </a:solidFill>
            <a:custDash>
              <a:ds d="200000" sp="200000"/>
            </a:custDash>
            <a:miter lim="400000"/>
          </a:ln>
        </p:spPr>
        <p:txBody>
          <a:bodyPr lIns="38099" tIns="38099" rIns="38099" bIns="38099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00"/>
          </a:p>
        </p:txBody>
      </p:sp>
      <p:sp>
        <p:nvSpPr>
          <p:cNvPr id="161" name="Circle"/>
          <p:cNvSpPr/>
          <p:nvPr/>
        </p:nvSpPr>
        <p:spPr>
          <a:xfrm>
            <a:off x="9761957" y="4780936"/>
            <a:ext cx="627619" cy="627618"/>
          </a:xfrm>
          <a:prstGeom prst="ellipse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38099" tIns="38099" rIns="38099" bIns="38099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00"/>
          </a:p>
        </p:txBody>
      </p:sp>
      <p:sp>
        <p:nvSpPr>
          <p:cNvPr id="162" name="Угода про Асоціацію з ЄС"/>
          <p:cNvSpPr txBox="1"/>
          <p:nvPr/>
        </p:nvSpPr>
        <p:spPr>
          <a:xfrm>
            <a:off x="9094587" y="2642018"/>
            <a:ext cx="1905394" cy="1249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093" tIns="27093" rIns="27093" bIns="27093" anchor="b"/>
          <a:lstStyle>
            <a:lvl1pPr defTabSz="584200">
              <a:defRPr sz="3100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r>
              <a:rPr lang="uk-UA" sz="1653" dirty="0"/>
              <a:t>Тестування роботи </a:t>
            </a:r>
            <a:r>
              <a:rPr lang="en-US" sz="1653" dirty="0"/>
              <a:t>NCTS </a:t>
            </a:r>
            <a:r>
              <a:rPr lang="uk-UA" sz="1653" dirty="0"/>
              <a:t>з державними органами країн-учасниць Конвенції</a:t>
            </a:r>
            <a:endParaRPr lang="en-US" sz="1653" dirty="0"/>
          </a:p>
        </p:txBody>
      </p:sp>
      <p:sp>
        <p:nvSpPr>
          <p:cNvPr id="168" name="Line"/>
          <p:cNvSpPr/>
          <p:nvPr/>
        </p:nvSpPr>
        <p:spPr>
          <a:xfrm>
            <a:off x="11228320" y="5349048"/>
            <a:ext cx="1" cy="824935"/>
          </a:xfrm>
          <a:prstGeom prst="line">
            <a:avLst/>
          </a:prstGeom>
          <a:ln w="76200">
            <a:solidFill>
              <a:srgbClr val="929292"/>
            </a:solidFill>
            <a:miter lim="400000"/>
            <a:tailEnd type="oval"/>
          </a:ln>
        </p:spPr>
        <p:txBody>
          <a:bodyPr lIns="24383" tIns="24383" rIns="24383" bIns="24383"/>
          <a:lstStyle/>
          <a:p>
            <a:endParaRPr sz="1280"/>
          </a:p>
        </p:txBody>
      </p:sp>
      <p:sp>
        <p:nvSpPr>
          <p:cNvPr id="169" name="Circle"/>
          <p:cNvSpPr/>
          <p:nvPr/>
        </p:nvSpPr>
        <p:spPr>
          <a:xfrm>
            <a:off x="11001365" y="4814410"/>
            <a:ext cx="560672" cy="56067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8099" tIns="38099" rIns="38099" bIns="38099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00"/>
          </a:p>
        </p:txBody>
      </p:sp>
      <p:sp>
        <p:nvSpPr>
          <p:cNvPr id="170" name="Circle"/>
          <p:cNvSpPr/>
          <p:nvPr/>
        </p:nvSpPr>
        <p:spPr>
          <a:xfrm>
            <a:off x="10807816" y="4674242"/>
            <a:ext cx="841008" cy="841007"/>
          </a:xfrm>
          <a:prstGeom prst="ellipse">
            <a:avLst/>
          </a:prstGeom>
          <a:solidFill>
            <a:srgbClr val="FFFFFF"/>
          </a:solidFill>
          <a:ln w="63500">
            <a:solidFill>
              <a:srgbClr val="929292"/>
            </a:solidFill>
            <a:miter lim="400000"/>
          </a:ln>
        </p:spPr>
        <p:txBody>
          <a:bodyPr lIns="38099" tIns="38099" rIns="38099" bIns="38099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00"/>
          </a:p>
        </p:txBody>
      </p:sp>
      <p:sp>
        <p:nvSpPr>
          <p:cNvPr id="172" name="Угода про Асоціацію з ЄС"/>
          <p:cNvSpPr txBox="1"/>
          <p:nvPr/>
        </p:nvSpPr>
        <p:spPr>
          <a:xfrm>
            <a:off x="10329005" y="6311377"/>
            <a:ext cx="1905393" cy="1147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093" tIns="27093" rIns="27093" bIns="27093"/>
          <a:lstStyle>
            <a:lvl1pPr defTabSz="584200">
              <a:defRPr sz="3100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r>
              <a:rPr lang="uk-UA" sz="1653" dirty="0"/>
              <a:t>Приєднання до Конвенції про процедуру спільного транзиту</a:t>
            </a:r>
            <a:endParaRPr sz="1653" dirty="0"/>
          </a:p>
        </p:txBody>
      </p:sp>
      <p:sp>
        <p:nvSpPr>
          <p:cNvPr id="174" name="Circle"/>
          <p:cNvSpPr/>
          <p:nvPr/>
        </p:nvSpPr>
        <p:spPr>
          <a:xfrm>
            <a:off x="1215107" y="4674242"/>
            <a:ext cx="841009" cy="841008"/>
          </a:xfrm>
          <a:prstGeom prst="ellipse">
            <a:avLst/>
          </a:prstGeom>
          <a:solidFill>
            <a:srgbClr val="FFFFFF"/>
          </a:solidFill>
          <a:ln w="63500" cap="flat">
            <a:solidFill>
              <a:srgbClr val="929292"/>
            </a:solidFill>
            <a:custDash>
              <a:ds d="200000" sp="200000"/>
            </a:custDash>
            <a:miter lim="400000"/>
          </a:ln>
          <a:effectLst/>
        </p:spPr>
        <p:txBody>
          <a:bodyPr wrap="square" lIns="38099" tIns="38099" rIns="38099" bIns="38099" numCol="1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00"/>
          </a:p>
        </p:txBody>
      </p:sp>
      <p:sp>
        <p:nvSpPr>
          <p:cNvPr id="175" name="Circle"/>
          <p:cNvSpPr/>
          <p:nvPr/>
        </p:nvSpPr>
        <p:spPr>
          <a:xfrm>
            <a:off x="1321801" y="4780936"/>
            <a:ext cx="627619" cy="627618"/>
          </a:xfrm>
          <a:prstGeom prst="ellipse">
            <a:avLst/>
          </a:prstGeom>
          <a:solidFill>
            <a:srgbClr val="00B050"/>
          </a:solidFill>
          <a:ln w="12700" cap="flat">
            <a:noFill/>
            <a:miter lim="400000"/>
          </a:ln>
          <a:effectLst/>
        </p:spPr>
        <p:txBody>
          <a:bodyPr wrap="square" lIns="38099" tIns="38099" rIns="38099" bIns="38099" numCol="1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00"/>
          </a:p>
        </p:txBody>
      </p:sp>
      <p:pic>
        <p:nvPicPr>
          <p:cNvPr id="176" name="european-union copy2.png" descr="european-union copy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55275" y="4814410"/>
            <a:ext cx="560672" cy="560673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grpSp>
        <p:nvGrpSpPr>
          <p:cNvPr id="177" name="Group"/>
          <p:cNvGrpSpPr/>
          <p:nvPr/>
        </p:nvGrpSpPr>
        <p:grpSpPr>
          <a:xfrm>
            <a:off x="3053122" y="2811566"/>
            <a:ext cx="841008" cy="841007"/>
            <a:chOff x="0" y="0"/>
            <a:chExt cx="1576889" cy="1576887"/>
          </a:xfrm>
        </p:grpSpPr>
        <p:sp>
          <p:nvSpPr>
            <p:cNvPr id="178" name="Circle"/>
            <p:cNvSpPr/>
            <p:nvPr/>
          </p:nvSpPr>
          <p:spPr>
            <a:xfrm>
              <a:off x="0" y="0"/>
              <a:ext cx="1576890" cy="1576888"/>
            </a:xfrm>
            <a:prstGeom prst="ellipse">
              <a:avLst/>
            </a:prstGeom>
            <a:solidFill>
              <a:srgbClr val="FFFFFF"/>
            </a:solidFill>
            <a:ln w="635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8099" tIns="38099" rIns="38099" bIns="38099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600"/>
            </a:p>
          </p:txBody>
        </p:sp>
        <p:sp>
          <p:nvSpPr>
            <p:cNvPr id="179" name="Circle"/>
            <p:cNvSpPr/>
            <p:nvPr/>
          </p:nvSpPr>
          <p:spPr>
            <a:xfrm>
              <a:off x="200052" y="200052"/>
              <a:ext cx="1176785" cy="1176783"/>
            </a:xfrm>
            <a:prstGeom prst="ellipse">
              <a:avLst/>
            </a:prstGeom>
            <a:solidFill>
              <a:srgbClr val="00B050"/>
            </a:solidFill>
            <a:ln w="12700" cap="flat">
              <a:noFill/>
              <a:miter lim="400000"/>
            </a:ln>
            <a:effectLst/>
          </p:spPr>
          <p:txBody>
            <a:bodyPr wrap="square" lIns="38099" tIns="38099" rIns="38099" bIns="38099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600"/>
            </a:p>
          </p:txBody>
        </p:sp>
        <p:pic>
          <p:nvPicPr>
            <p:cNvPr id="180" name="file.png" descr="file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20503" y="420502"/>
              <a:ext cx="735882" cy="73588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81" name="Group"/>
          <p:cNvGrpSpPr/>
          <p:nvPr/>
        </p:nvGrpSpPr>
        <p:grpSpPr>
          <a:xfrm>
            <a:off x="5205788" y="2803097"/>
            <a:ext cx="841008" cy="841007"/>
            <a:chOff x="0" y="0"/>
            <a:chExt cx="1576889" cy="1576887"/>
          </a:xfrm>
        </p:grpSpPr>
        <p:sp>
          <p:nvSpPr>
            <p:cNvPr id="182" name="Circle"/>
            <p:cNvSpPr/>
            <p:nvPr/>
          </p:nvSpPr>
          <p:spPr>
            <a:xfrm>
              <a:off x="0" y="0"/>
              <a:ext cx="1576890" cy="1576888"/>
            </a:xfrm>
            <a:prstGeom prst="ellipse">
              <a:avLst/>
            </a:prstGeom>
            <a:solidFill>
              <a:srgbClr val="FFFFFF"/>
            </a:solidFill>
            <a:ln w="635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8099" tIns="38099" rIns="38099" bIns="38099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600"/>
            </a:p>
          </p:txBody>
        </p:sp>
        <p:sp>
          <p:nvSpPr>
            <p:cNvPr id="183" name="Circle"/>
            <p:cNvSpPr/>
            <p:nvPr/>
          </p:nvSpPr>
          <p:spPr>
            <a:xfrm>
              <a:off x="200052" y="200053"/>
              <a:ext cx="1176783" cy="1176782"/>
            </a:xfrm>
            <a:prstGeom prst="ellipse">
              <a:avLst/>
            </a:prstGeom>
            <a:solidFill>
              <a:srgbClr val="D6D5D5"/>
            </a:solidFill>
            <a:ln w="12700" cap="flat">
              <a:noFill/>
              <a:miter lim="400000"/>
            </a:ln>
            <a:effectLst/>
          </p:spPr>
          <p:txBody>
            <a:bodyPr wrap="square" lIns="38099" tIns="38099" rIns="38099" bIns="38099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600"/>
            </a:p>
          </p:txBody>
        </p:sp>
        <p:pic>
          <p:nvPicPr>
            <p:cNvPr id="184" name="contract.png" descr="contract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45216" y="420502"/>
              <a:ext cx="735883" cy="73588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85" name="software.png" descr="software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70992" y="4870477"/>
            <a:ext cx="392471" cy="39247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6" name="Group"/>
          <p:cNvGrpSpPr/>
          <p:nvPr/>
        </p:nvGrpSpPr>
        <p:grpSpPr>
          <a:xfrm>
            <a:off x="3059371" y="6317568"/>
            <a:ext cx="841009" cy="841008"/>
            <a:chOff x="0" y="0"/>
            <a:chExt cx="1576890" cy="1576888"/>
          </a:xfrm>
        </p:grpSpPr>
        <p:sp>
          <p:nvSpPr>
            <p:cNvPr id="187" name="Circle"/>
            <p:cNvSpPr/>
            <p:nvPr/>
          </p:nvSpPr>
          <p:spPr>
            <a:xfrm>
              <a:off x="0" y="0"/>
              <a:ext cx="1576890" cy="1576888"/>
            </a:xfrm>
            <a:prstGeom prst="ellipse">
              <a:avLst/>
            </a:prstGeom>
            <a:solidFill>
              <a:srgbClr val="FFFFFF"/>
            </a:solidFill>
            <a:ln w="635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8099" tIns="38099" rIns="38099" bIns="38099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600"/>
            </a:p>
          </p:txBody>
        </p:sp>
        <p:sp>
          <p:nvSpPr>
            <p:cNvPr id="188" name="Circle"/>
            <p:cNvSpPr/>
            <p:nvPr/>
          </p:nvSpPr>
          <p:spPr>
            <a:xfrm>
              <a:off x="200052" y="200052"/>
              <a:ext cx="1176783" cy="117678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8099" tIns="38099" rIns="38099" bIns="38099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600"/>
            </a:p>
          </p:txBody>
        </p:sp>
        <p:pic>
          <p:nvPicPr>
            <p:cNvPr id="189" name="college-graduation.png" descr="college-graduation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15125" y="418595"/>
              <a:ext cx="735883" cy="73588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2" name="Circle"/>
          <p:cNvSpPr/>
          <p:nvPr/>
        </p:nvSpPr>
        <p:spPr>
          <a:xfrm>
            <a:off x="7486970" y="4773997"/>
            <a:ext cx="627619" cy="627618"/>
          </a:xfrm>
          <a:prstGeom prst="ellipse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38099" tIns="38099" rIns="38099" bIns="38099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00"/>
          </a:p>
        </p:txBody>
      </p:sp>
      <p:sp>
        <p:nvSpPr>
          <p:cNvPr id="193" name="Угода про Асоціацію з ЄС"/>
          <p:cNvSpPr txBox="1"/>
          <p:nvPr/>
        </p:nvSpPr>
        <p:spPr>
          <a:xfrm>
            <a:off x="6876224" y="2735769"/>
            <a:ext cx="1905394" cy="1147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093" tIns="27093" rIns="27093" bIns="27093" anchor="b"/>
          <a:lstStyle>
            <a:lvl1pPr defTabSz="584200">
              <a:defRPr sz="3100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r>
              <a:rPr lang="uk-UA" sz="1653" dirty="0"/>
              <a:t>Локальне застосування режиму спільного транзиту та ЕТС</a:t>
            </a:r>
            <a:endParaRPr lang="en-US" sz="1653" dirty="0"/>
          </a:p>
        </p:txBody>
      </p:sp>
      <p:sp>
        <p:nvSpPr>
          <p:cNvPr id="165" name="Circle"/>
          <p:cNvSpPr/>
          <p:nvPr/>
        </p:nvSpPr>
        <p:spPr>
          <a:xfrm>
            <a:off x="8541796" y="4640779"/>
            <a:ext cx="841009" cy="841007"/>
          </a:xfrm>
          <a:prstGeom prst="ellipse">
            <a:avLst/>
          </a:prstGeom>
          <a:solidFill>
            <a:srgbClr val="FFFFFF"/>
          </a:solidFill>
          <a:ln w="63500" cap="flat">
            <a:solidFill>
              <a:srgbClr val="929292"/>
            </a:solidFill>
            <a:custDash>
              <a:ds d="200000" sp="200000"/>
            </a:custDash>
            <a:miter lim="400000"/>
          </a:ln>
          <a:effectLst/>
        </p:spPr>
        <p:txBody>
          <a:bodyPr wrap="square" lIns="38099" tIns="38099" rIns="38099" bIns="38099" numCol="1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00"/>
          </a:p>
        </p:txBody>
      </p:sp>
      <p:sp>
        <p:nvSpPr>
          <p:cNvPr id="166" name="Circle"/>
          <p:cNvSpPr/>
          <p:nvPr/>
        </p:nvSpPr>
        <p:spPr>
          <a:xfrm>
            <a:off x="8648491" y="4747473"/>
            <a:ext cx="627619" cy="627618"/>
          </a:xfrm>
          <a:prstGeom prst="ellipse">
            <a:avLst/>
          </a:prstGeom>
          <a:solidFill>
            <a:srgbClr val="D6D5D5"/>
          </a:solidFill>
          <a:ln w="12700" cap="flat">
            <a:noFill/>
            <a:miter lim="400000"/>
          </a:ln>
          <a:effectLst/>
        </p:spPr>
        <p:txBody>
          <a:bodyPr wrap="square" lIns="38099" tIns="38099" rIns="38099" bIns="38099" numCol="1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00"/>
          </a:p>
        </p:txBody>
      </p:sp>
      <p:sp>
        <p:nvSpPr>
          <p:cNvPr id="167" name="Угода про Асоціацію з ЄС"/>
          <p:cNvSpPr txBox="1"/>
          <p:nvPr/>
        </p:nvSpPr>
        <p:spPr>
          <a:xfrm>
            <a:off x="8034781" y="6311377"/>
            <a:ext cx="1905395" cy="7681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7093" tIns="27093" rIns="27093" bIns="27093" numCol="1" anchor="t">
            <a:noAutofit/>
          </a:bodyPr>
          <a:lstStyle/>
          <a:p>
            <a:pPr defTabSz="311554">
              <a:defRPr sz="3100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pPr>
            <a:r>
              <a:rPr lang="uk-UA" sz="1653" dirty="0"/>
              <a:t>Оціночна місія експертів ЕС</a:t>
            </a:r>
            <a:endParaRPr sz="1653" dirty="0"/>
          </a:p>
        </p:txBody>
      </p:sp>
      <p:sp>
        <p:nvSpPr>
          <p:cNvPr id="171" name="Circle"/>
          <p:cNvSpPr/>
          <p:nvPr/>
        </p:nvSpPr>
        <p:spPr>
          <a:xfrm>
            <a:off x="10904366" y="4780947"/>
            <a:ext cx="627619" cy="627618"/>
          </a:xfrm>
          <a:prstGeom prst="ellipse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38099" tIns="38099" rIns="38099" bIns="38099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00"/>
          </a:p>
        </p:txBody>
      </p:sp>
      <p:sp>
        <p:nvSpPr>
          <p:cNvPr id="194" name="Freeform 196"/>
          <p:cNvSpPr/>
          <p:nvPr/>
        </p:nvSpPr>
        <p:spPr>
          <a:xfrm>
            <a:off x="7604544" y="4959159"/>
            <a:ext cx="392470" cy="252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84" y="11588"/>
                </a:moveTo>
                <a:lnTo>
                  <a:pt x="5253" y="11555"/>
                </a:lnTo>
                <a:lnTo>
                  <a:pt x="4515" y="12244"/>
                </a:lnTo>
                <a:lnTo>
                  <a:pt x="4103" y="12277"/>
                </a:lnTo>
                <a:lnTo>
                  <a:pt x="3756" y="12409"/>
                </a:lnTo>
                <a:lnTo>
                  <a:pt x="3408" y="12770"/>
                </a:lnTo>
                <a:lnTo>
                  <a:pt x="3213" y="12605"/>
                </a:lnTo>
                <a:lnTo>
                  <a:pt x="2974" y="12277"/>
                </a:lnTo>
                <a:lnTo>
                  <a:pt x="2627" y="12343"/>
                </a:lnTo>
                <a:lnTo>
                  <a:pt x="2301" y="12441"/>
                </a:lnTo>
                <a:lnTo>
                  <a:pt x="1802" y="12376"/>
                </a:lnTo>
                <a:lnTo>
                  <a:pt x="1389" y="12277"/>
                </a:lnTo>
                <a:lnTo>
                  <a:pt x="1020" y="12277"/>
                </a:lnTo>
                <a:lnTo>
                  <a:pt x="868" y="12376"/>
                </a:lnTo>
                <a:lnTo>
                  <a:pt x="782" y="12047"/>
                </a:lnTo>
                <a:lnTo>
                  <a:pt x="586" y="11752"/>
                </a:lnTo>
                <a:lnTo>
                  <a:pt x="326" y="11424"/>
                </a:lnTo>
                <a:lnTo>
                  <a:pt x="0" y="11194"/>
                </a:lnTo>
                <a:lnTo>
                  <a:pt x="130" y="10439"/>
                </a:lnTo>
                <a:lnTo>
                  <a:pt x="369" y="9454"/>
                </a:lnTo>
                <a:lnTo>
                  <a:pt x="412" y="9257"/>
                </a:lnTo>
                <a:lnTo>
                  <a:pt x="521" y="9290"/>
                </a:lnTo>
                <a:lnTo>
                  <a:pt x="716" y="9224"/>
                </a:lnTo>
                <a:lnTo>
                  <a:pt x="673" y="8830"/>
                </a:lnTo>
                <a:lnTo>
                  <a:pt x="716" y="8338"/>
                </a:lnTo>
                <a:lnTo>
                  <a:pt x="1107" y="7091"/>
                </a:lnTo>
                <a:lnTo>
                  <a:pt x="1411" y="6467"/>
                </a:lnTo>
                <a:lnTo>
                  <a:pt x="1845" y="6040"/>
                </a:lnTo>
                <a:lnTo>
                  <a:pt x="2236" y="5548"/>
                </a:lnTo>
                <a:lnTo>
                  <a:pt x="2345" y="5121"/>
                </a:lnTo>
                <a:lnTo>
                  <a:pt x="2214" y="4596"/>
                </a:lnTo>
                <a:lnTo>
                  <a:pt x="2236" y="4235"/>
                </a:lnTo>
                <a:lnTo>
                  <a:pt x="1997" y="3874"/>
                </a:lnTo>
                <a:lnTo>
                  <a:pt x="1975" y="3742"/>
                </a:lnTo>
                <a:lnTo>
                  <a:pt x="1824" y="3119"/>
                </a:lnTo>
                <a:lnTo>
                  <a:pt x="1802" y="2725"/>
                </a:lnTo>
                <a:lnTo>
                  <a:pt x="1650" y="2331"/>
                </a:lnTo>
                <a:lnTo>
                  <a:pt x="1802" y="2134"/>
                </a:lnTo>
                <a:lnTo>
                  <a:pt x="1975" y="2101"/>
                </a:lnTo>
                <a:lnTo>
                  <a:pt x="2171" y="2134"/>
                </a:lnTo>
                <a:lnTo>
                  <a:pt x="2475" y="1871"/>
                </a:lnTo>
                <a:lnTo>
                  <a:pt x="2627" y="1674"/>
                </a:lnTo>
                <a:lnTo>
                  <a:pt x="2670" y="1444"/>
                </a:lnTo>
                <a:lnTo>
                  <a:pt x="2822" y="1313"/>
                </a:lnTo>
                <a:lnTo>
                  <a:pt x="3734" y="1116"/>
                </a:lnTo>
                <a:lnTo>
                  <a:pt x="3908" y="1215"/>
                </a:lnTo>
                <a:lnTo>
                  <a:pt x="4277" y="1247"/>
                </a:lnTo>
                <a:lnTo>
                  <a:pt x="4450" y="1149"/>
                </a:lnTo>
                <a:lnTo>
                  <a:pt x="4754" y="1444"/>
                </a:lnTo>
                <a:lnTo>
                  <a:pt x="5102" y="1609"/>
                </a:lnTo>
                <a:lnTo>
                  <a:pt x="5275" y="1641"/>
                </a:lnTo>
                <a:lnTo>
                  <a:pt x="5471" y="1609"/>
                </a:lnTo>
                <a:lnTo>
                  <a:pt x="5601" y="1707"/>
                </a:lnTo>
                <a:lnTo>
                  <a:pt x="5796" y="1805"/>
                </a:lnTo>
                <a:lnTo>
                  <a:pt x="5948" y="1937"/>
                </a:lnTo>
                <a:lnTo>
                  <a:pt x="5970" y="2199"/>
                </a:lnTo>
                <a:lnTo>
                  <a:pt x="6122" y="2364"/>
                </a:lnTo>
                <a:lnTo>
                  <a:pt x="6447" y="2331"/>
                </a:lnTo>
                <a:lnTo>
                  <a:pt x="6491" y="2593"/>
                </a:lnTo>
                <a:lnTo>
                  <a:pt x="6643" y="2823"/>
                </a:lnTo>
                <a:lnTo>
                  <a:pt x="6773" y="2593"/>
                </a:lnTo>
                <a:lnTo>
                  <a:pt x="6947" y="2528"/>
                </a:lnTo>
                <a:lnTo>
                  <a:pt x="7120" y="2528"/>
                </a:lnTo>
                <a:lnTo>
                  <a:pt x="7251" y="2331"/>
                </a:lnTo>
                <a:lnTo>
                  <a:pt x="7381" y="2495"/>
                </a:lnTo>
                <a:lnTo>
                  <a:pt x="7576" y="2560"/>
                </a:lnTo>
                <a:lnTo>
                  <a:pt x="7728" y="2495"/>
                </a:lnTo>
                <a:lnTo>
                  <a:pt x="7837" y="2725"/>
                </a:lnTo>
                <a:lnTo>
                  <a:pt x="8010" y="2889"/>
                </a:lnTo>
                <a:lnTo>
                  <a:pt x="8379" y="2298"/>
                </a:lnTo>
                <a:lnTo>
                  <a:pt x="8640" y="2593"/>
                </a:lnTo>
                <a:lnTo>
                  <a:pt x="8727" y="2856"/>
                </a:lnTo>
                <a:lnTo>
                  <a:pt x="8857" y="3053"/>
                </a:lnTo>
                <a:lnTo>
                  <a:pt x="9009" y="2889"/>
                </a:lnTo>
                <a:lnTo>
                  <a:pt x="9204" y="2889"/>
                </a:lnTo>
                <a:lnTo>
                  <a:pt x="9552" y="2823"/>
                </a:lnTo>
                <a:lnTo>
                  <a:pt x="9747" y="2823"/>
                </a:lnTo>
                <a:lnTo>
                  <a:pt x="9899" y="2922"/>
                </a:lnTo>
                <a:lnTo>
                  <a:pt x="10008" y="3119"/>
                </a:lnTo>
                <a:lnTo>
                  <a:pt x="10181" y="3053"/>
                </a:lnTo>
                <a:lnTo>
                  <a:pt x="10268" y="2823"/>
                </a:lnTo>
                <a:lnTo>
                  <a:pt x="10225" y="2298"/>
                </a:lnTo>
                <a:lnTo>
                  <a:pt x="10268" y="2002"/>
                </a:lnTo>
                <a:lnTo>
                  <a:pt x="10268" y="1707"/>
                </a:lnTo>
                <a:lnTo>
                  <a:pt x="10333" y="1444"/>
                </a:lnTo>
                <a:lnTo>
                  <a:pt x="10724" y="886"/>
                </a:lnTo>
                <a:lnTo>
                  <a:pt x="10876" y="755"/>
                </a:lnTo>
                <a:lnTo>
                  <a:pt x="11071" y="755"/>
                </a:lnTo>
                <a:lnTo>
                  <a:pt x="11223" y="591"/>
                </a:lnTo>
                <a:lnTo>
                  <a:pt x="11657" y="591"/>
                </a:lnTo>
                <a:lnTo>
                  <a:pt x="11788" y="755"/>
                </a:lnTo>
                <a:lnTo>
                  <a:pt x="11961" y="821"/>
                </a:lnTo>
                <a:lnTo>
                  <a:pt x="12113" y="722"/>
                </a:lnTo>
                <a:lnTo>
                  <a:pt x="12222" y="525"/>
                </a:lnTo>
                <a:lnTo>
                  <a:pt x="12265" y="230"/>
                </a:lnTo>
                <a:lnTo>
                  <a:pt x="12439" y="66"/>
                </a:lnTo>
                <a:lnTo>
                  <a:pt x="12786" y="197"/>
                </a:lnTo>
                <a:lnTo>
                  <a:pt x="12960" y="197"/>
                </a:lnTo>
                <a:lnTo>
                  <a:pt x="13307" y="33"/>
                </a:lnTo>
                <a:lnTo>
                  <a:pt x="13655" y="98"/>
                </a:lnTo>
                <a:lnTo>
                  <a:pt x="14002" y="0"/>
                </a:lnTo>
                <a:lnTo>
                  <a:pt x="14263" y="295"/>
                </a:lnTo>
                <a:lnTo>
                  <a:pt x="14371" y="558"/>
                </a:lnTo>
                <a:lnTo>
                  <a:pt x="14371" y="821"/>
                </a:lnTo>
                <a:lnTo>
                  <a:pt x="14653" y="1215"/>
                </a:lnTo>
                <a:lnTo>
                  <a:pt x="14762" y="1412"/>
                </a:lnTo>
                <a:lnTo>
                  <a:pt x="14762" y="1707"/>
                </a:lnTo>
                <a:lnTo>
                  <a:pt x="14566" y="1838"/>
                </a:lnTo>
                <a:lnTo>
                  <a:pt x="14414" y="1871"/>
                </a:lnTo>
                <a:lnTo>
                  <a:pt x="14480" y="2134"/>
                </a:lnTo>
                <a:lnTo>
                  <a:pt x="14480" y="2364"/>
                </a:lnTo>
                <a:lnTo>
                  <a:pt x="14566" y="2889"/>
                </a:lnTo>
                <a:lnTo>
                  <a:pt x="14718" y="3053"/>
                </a:lnTo>
                <a:lnTo>
                  <a:pt x="14892" y="3184"/>
                </a:lnTo>
                <a:lnTo>
                  <a:pt x="15239" y="3283"/>
                </a:lnTo>
                <a:lnTo>
                  <a:pt x="15391" y="3184"/>
                </a:lnTo>
                <a:lnTo>
                  <a:pt x="15587" y="3184"/>
                </a:lnTo>
                <a:lnTo>
                  <a:pt x="15630" y="3447"/>
                </a:lnTo>
                <a:lnTo>
                  <a:pt x="15869" y="3808"/>
                </a:lnTo>
                <a:lnTo>
                  <a:pt x="16021" y="4760"/>
                </a:lnTo>
                <a:lnTo>
                  <a:pt x="15977" y="4990"/>
                </a:lnTo>
                <a:lnTo>
                  <a:pt x="16021" y="5219"/>
                </a:lnTo>
                <a:lnTo>
                  <a:pt x="16173" y="5416"/>
                </a:lnTo>
                <a:lnTo>
                  <a:pt x="16325" y="5548"/>
                </a:lnTo>
                <a:lnTo>
                  <a:pt x="16477" y="5416"/>
                </a:lnTo>
                <a:lnTo>
                  <a:pt x="16650" y="5384"/>
                </a:lnTo>
                <a:lnTo>
                  <a:pt x="16824" y="5416"/>
                </a:lnTo>
                <a:lnTo>
                  <a:pt x="17063" y="5810"/>
                </a:lnTo>
                <a:lnTo>
                  <a:pt x="17258" y="5712"/>
                </a:lnTo>
                <a:lnTo>
                  <a:pt x="17389" y="5843"/>
                </a:lnTo>
                <a:lnTo>
                  <a:pt x="17953" y="5581"/>
                </a:lnTo>
                <a:lnTo>
                  <a:pt x="18279" y="5351"/>
                </a:lnTo>
                <a:lnTo>
                  <a:pt x="18431" y="5416"/>
                </a:lnTo>
                <a:lnTo>
                  <a:pt x="18539" y="5679"/>
                </a:lnTo>
                <a:lnTo>
                  <a:pt x="18778" y="6401"/>
                </a:lnTo>
                <a:lnTo>
                  <a:pt x="19017" y="6762"/>
                </a:lnTo>
                <a:lnTo>
                  <a:pt x="19169" y="6762"/>
                </a:lnTo>
                <a:lnTo>
                  <a:pt x="19255" y="6533"/>
                </a:lnTo>
                <a:lnTo>
                  <a:pt x="19451" y="6533"/>
                </a:lnTo>
                <a:lnTo>
                  <a:pt x="19559" y="6729"/>
                </a:lnTo>
                <a:lnTo>
                  <a:pt x="19711" y="6762"/>
                </a:lnTo>
                <a:lnTo>
                  <a:pt x="19863" y="6894"/>
                </a:lnTo>
                <a:lnTo>
                  <a:pt x="20015" y="7091"/>
                </a:lnTo>
                <a:lnTo>
                  <a:pt x="20363" y="7058"/>
                </a:lnTo>
                <a:lnTo>
                  <a:pt x="20645" y="7353"/>
                </a:lnTo>
                <a:lnTo>
                  <a:pt x="20797" y="7320"/>
                </a:lnTo>
                <a:lnTo>
                  <a:pt x="21079" y="7681"/>
                </a:lnTo>
                <a:lnTo>
                  <a:pt x="21253" y="7714"/>
                </a:lnTo>
                <a:lnTo>
                  <a:pt x="21448" y="7714"/>
                </a:lnTo>
                <a:lnTo>
                  <a:pt x="21578" y="7878"/>
                </a:lnTo>
                <a:lnTo>
                  <a:pt x="21426" y="8010"/>
                </a:lnTo>
                <a:lnTo>
                  <a:pt x="21600" y="8765"/>
                </a:lnTo>
                <a:lnTo>
                  <a:pt x="21426" y="9257"/>
                </a:lnTo>
                <a:lnTo>
                  <a:pt x="21079" y="9388"/>
                </a:lnTo>
                <a:lnTo>
                  <a:pt x="21188" y="9585"/>
                </a:lnTo>
                <a:lnTo>
                  <a:pt x="21361" y="9651"/>
                </a:lnTo>
                <a:lnTo>
                  <a:pt x="21448" y="9881"/>
                </a:lnTo>
                <a:lnTo>
                  <a:pt x="21101" y="10045"/>
                </a:lnTo>
                <a:lnTo>
                  <a:pt x="21036" y="10275"/>
                </a:lnTo>
                <a:lnTo>
                  <a:pt x="21014" y="10505"/>
                </a:lnTo>
                <a:lnTo>
                  <a:pt x="21122" y="10702"/>
                </a:lnTo>
                <a:lnTo>
                  <a:pt x="21188" y="10997"/>
                </a:lnTo>
                <a:lnTo>
                  <a:pt x="21144" y="11227"/>
                </a:lnTo>
                <a:lnTo>
                  <a:pt x="21274" y="11358"/>
                </a:lnTo>
                <a:lnTo>
                  <a:pt x="21231" y="11883"/>
                </a:lnTo>
                <a:lnTo>
                  <a:pt x="21079" y="12638"/>
                </a:lnTo>
                <a:lnTo>
                  <a:pt x="20905" y="12770"/>
                </a:lnTo>
                <a:lnTo>
                  <a:pt x="20558" y="12638"/>
                </a:lnTo>
                <a:lnTo>
                  <a:pt x="20406" y="12704"/>
                </a:lnTo>
                <a:lnTo>
                  <a:pt x="20080" y="12441"/>
                </a:lnTo>
                <a:lnTo>
                  <a:pt x="19950" y="12605"/>
                </a:lnTo>
                <a:lnTo>
                  <a:pt x="19755" y="13065"/>
                </a:lnTo>
                <a:lnTo>
                  <a:pt x="19451" y="13262"/>
                </a:lnTo>
                <a:lnTo>
                  <a:pt x="19277" y="13754"/>
                </a:lnTo>
                <a:lnTo>
                  <a:pt x="19321" y="14017"/>
                </a:lnTo>
                <a:lnTo>
                  <a:pt x="19321" y="14509"/>
                </a:lnTo>
                <a:lnTo>
                  <a:pt x="18800" y="14641"/>
                </a:lnTo>
                <a:lnTo>
                  <a:pt x="18517" y="14706"/>
                </a:lnTo>
                <a:lnTo>
                  <a:pt x="18300" y="15067"/>
                </a:lnTo>
                <a:lnTo>
                  <a:pt x="18148" y="15035"/>
                </a:lnTo>
                <a:lnTo>
                  <a:pt x="17736" y="15264"/>
                </a:lnTo>
                <a:lnTo>
                  <a:pt x="17649" y="15658"/>
                </a:lnTo>
                <a:lnTo>
                  <a:pt x="17389" y="15429"/>
                </a:lnTo>
                <a:lnTo>
                  <a:pt x="16911" y="15790"/>
                </a:lnTo>
                <a:lnTo>
                  <a:pt x="16868" y="15954"/>
                </a:lnTo>
                <a:lnTo>
                  <a:pt x="16824" y="15790"/>
                </a:lnTo>
                <a:lnTo>
                  <a:pt x="16585" y="15921"/>
                </a:lnTo>
                <a:lnTo>
                  <a:pt x="16433" y="15921"/>
                </a:lnTo>
                <a:lnTo>
                  <a:pt x="16086" y="16413"/>
                </a:lnTo>
                <a:lnTo>
                  <a:pt x="15999" y="16446"/>
                </a:lnTo>
                <a:lnTo>
                  <a:pt x="15869" y="16774"/>
                </a:lnTo>
                <a:lnTo>
                  <a:pt x="15717" y="17136"/>
                </a:lnTo>
                <a:lnTo>
                  <a:pt x="15543" y="17234"/>
                </a:lnTo>
                <a:lnTo>
                  <a:pt x="15608" y="17070"/>
                </a:lnTo>
                <a:lnTo>
                  <a:pt x="15739" y="16971"/>
                </a:lnTo>
                <a:lnTo>
                  <a:pt x="15847" y="16807"/>
                </a:lnTo>
                <a:lnTo>
                  <a:pt x="15739" y="16315"/>
                </a:lnTo>
                <a:lnTo>
                  <a:pt x="15652" y="16315"/>
                </a:lnTo>
                <a:lnTo>
                  <a:pt x="15543" y="16807"/>
                </a:lnTo>
                <a:lnTo>
                  <a:pt x="15348" y="17136"/>
                </a:lnTo>
                <a:lnTo>
                  <a:pt x="15391" y="17595"/>
                </a:lnTo>
                <a:lnTo>
                  <a:pt x="15391" y="17891"/>
                </a:lnTo>
                <a:lnTo>
                  <a:pt x="15283" y="17891"/>
                </a:lnTo>
                <a:lnTo>
                  <a:pt x="15283" y="17759"/>
                </a:lnTo>
                <a:lnTo>
                  <a:pt x="15153" y="17398"/>
                </a:lnTo>
                <a:lnTo>
                  <a:pt x="15174" y="17300"/>
                </a:lnTo>
                <a:lnTo>
                  <a:pt x="15131" y="17168"/>
                </a:lnTo>
                <a:lnTo>
                  <a:pt x="15001" y="17333"/>
                </a:lnTo>
                <a:lnTo>
                  <a:pt x="14914" y="17529"/>
                </a:lnTo>
                <a:lnTo>
                  <a:pt x="14849" y="17497"/>
                </a:lnTo>
                <a:lnTo>
                  <a:pt x="14914" y="17234"/>
                </a:lnTo>
                <a:lnTo>
                  <a:pt x="14849" y="17168"/>
                </a:lnTo>
                <a:lnTo>
                  <a:pt x="14566" y="17168"/>
                </a:lnTo>
                <a:lnTo>
                  <a:pt x="14545" y="17070"/>
                </a:lnTo>
                <a:lnTo>
                  <a:pt x="14545" y="16807"/>
                </a:lnTo>
                <a:lnTo>
                  <a:pt x="14458" y="16643"/>
                </a:lnTo>
                <a:lnTo>
                  <a:pt x="14414" y="17070"/>
                </a:lnTo>
                <a:lnTo>
                  <a:pt x="14349" y="17136"/>
                </a:lnTo>
                <a:lnTo>
                  <a:pt x="13980" y="16971"/>
                </a:lnTo>
                <a:lnTo>
                  <a:pt x="14089" y="17070"/>
                </a:lnTo>
                <a:lnTo>
                  <a:pt x="14176" y="17234"/>
                </a:lnTo>
                <a:lnTo>
                  <a:pt x="14263" y="17234"/>
                </a:lnTo>
                <a:lnTo>
                  <a:pt x="14328" y="17300"/>
                </a:lnTo>
                <a:lnTo>
                  <a:pt x="14371" y="17497"/>
                </a:lnTo>
                <a:lnTo>
                  <a:pt x="14414" y="17661"/>
                </a:lnTo>
                <a:lnTo>
                  <a:pt x="14480" y="17825"/>
                </a:lnTo>
                <a:lnTo>
                  <a:pt x="14545" y="17726"/>
                </a:lnTo>
                <a:lnTo>
                  <a:pt x="14545" y="17497"/>
                </a:lnTo>
                <a:lnTo>
                  <a:pt x="14762" y="17562"/>
                </a:lnTo>
                <a:lnTo>
                  <a:pt x="14849" y="17694"/>
                </a:lnTo>
                <a:lnTo>
                  <a:pt x="14957" y="17694"/>
                </a:lnTo>
                <a:lnTo>
                  <a:pt x="14892" y="18088"/>
                </a:lnTo>
                <a:lnTo>
                  <a:pt x="14935" y="18120"/>
                </a:lnTo>
                <a:lnTo>
                  <a:pt x="15066" y="18055"/>
                </a:lnTo>
                <a:lnTo>
                  <a:pt x="15131" y="18088"/>
                </a:lnTo>
                <a:lnTo>
                  <a:pt x="15066" y="18383"/>
                </a:lnTo>
                <a:lnTo>
                  <a:pt x="15370" y="18350"/>
                </a:lnTo>
                <a:lnTo>
                  <a:pt x="15500" y="18613"/>
                </a:lnTo>
                <a:lnTo>
                  <a:pt x="15500" y="18974"/>
                </a:lnTo>
                <a:lnTo>
                  <a:pt x="15543" y="19302"/>
                </a:lnTo>
                <a:lnTo>
                  <a:pt x="15630" y="19138"/>
                </a:lnTo>
                <a:lnTo>
                  <a:pt x="15999" y="19302"/>
                </a:lnTo>
                <a:lnTo>
                  <a:pt x="16021" y="19105"/>
                </a:lnTo>
                <a:lnTo>
                  <a:pt x="16281" y="19368"/>
                </a:lnTo>
                <a:lnTo>
                  <a:pt x="16542" y="18941"/>
                </a:lnTo>
                <a:lnTo>
                  <a:pt x="16629" y="18941"/>
                </a:lnTo>
                <a:lnTo>
                  <a:pt x="16672" y="19105"/>
                </a:lnTo>
                <a:lnTo>
                  <a:pt x="16824" y="18974"/>
                </a:lnTo>
                <a:lnTo>
                  <a:pt x="17128" y="18875"/>
                </a:lnTo>
                <a:lnTo>
                  <a:pt x="17367" y="18908"/>
                </a:lnTo>
                <a:lnTo>
                  <a:pt x="17345" y="19171"/>
                </a:lnTo>
                <a:lnTo>
                  <a:pt x="17258" y="19302"/>
                </a:lnTo>
                <a:lnTo>
                  <a:pt x="17237" y="19598"/>
                </a:lnTo>
                <a:lnTo>
                  <a:pt x="17237" y="19959"/>
                </a:lnTo>
                <a:lnTo>
                  <a:pt x="16824" y="19959"/>
                </a:lnTo>
                <a:lnTo>
                  <a:pt x="16759" y="20057"/>
                </a:lnTo>
                <a:lnTo>
                  <a:pt x="16064" y="19762"/>
                </a:lnTo>
                <a:lnTo>
                  <a:pt x="15695" y="20320"/>
                </a:lnTo>
                <a:lnTo>
                  <a:pt x="15500" y="20648"/>
                </a:lnTo>
                <a:lnTo>
                  <a:pt x="15239" y="20550"/>
                </a:lnTo>
                <a:lnTo>
                  <a:pt x="14914" y="20681"/>
                </a:lnTo>
                <a:lnTo>
                  <a:pt x="15022" y="20779"/>
                </a:lnTo>
                <a:lnTo>
                  <a:pt x="14892" y="20845"/>
                </a:lnTo>
                <a:lnTo>
                  <a:pt x="14784" y="21042"/>
                </a:lnTo>
                <a:lnTo>
                  <a:pt x="14762" y="21206"/>
                </a:lnTo>
                <a:lnTo>
                  <a:pt x="14697" y="21305"/>
                </a:lnTo>
                <a:lnTo>
                  <a:pt x="14545" y="21370"/>
                </a:lnTo>
                <a:lnTo>
                  <a:pt x="14306" y="21600"/>
                </a:lnTo>
                <a:lnTo>
                  <a:pt x="13959" y="21567"/>
                </a:lnTo>
                <a:lnTo>
                  <a:pt x="13872" y="21534"/>
                </a:lnTo>
                <a:lnTo>
                  <a:pt x="13633" y="21206"/>
                </a:lnTo>
                <a:lnTo>
                  <a:pt x="13720" y="20943"/>
                </a:lnTo>
                <a:lnTo>
                  <a:pt x="13720" y="20648"/>
                </a:lnTo>
                <a:lnTo>
                  <a:pt x="13763" y="20353"/>
                </a:lnTo>
                <a:lnTo>
                  <a:pt x="13742" y="20024"/>
                </a:lnTo>
                <a:lnTo>
                  <a:pt x="13633" y="19663"/>
                </a:lnTo>
                <a:lnTo>
                  <a:pt x="13481" y="19630"/>
                </a:lnTo>
                <a:lnTo>
                  <a:pt x="13329" y="19630"/>
                </a:lnTo>
                <a:lnTo>
                  <a:pt x="13177" y="19368"/>
                </a:lnTo>
                <a:lnTo>
                  <a:pt x="12917" y="19138"/>
                </a:lnTo>
                <a:lnTo>
                  <a:pt x="12569" y="19138"/>
                </a:lnTo>
                <a:lnTo>
                  <a:pt x="12569" y="19072"/>
                </a:lnTo>
                <a:lnTo>
                  <a:pt x="12613" y="18875"/>
                </a:lnTo>
                <a:lnTo>
                  <a:pt x="12830" y="18711"/>
                </a:lnTo>
                <a:lnTo>
                  <a:pt x="13134" y="18252"/>
                </a:lnTo>
                <a:lnTo>
                  <a:pt x="13307" y="18055"/>
                </a:lnTo>
                <a:lnTo>
                  <a:pt x="13915" y="17759"/>
                </a:lnTo>
                <a:lnTo>
                  <a:pt x="14002" y="17694"/>
                </a:lnTo>
                <a:lnTo>
                  <a:pt x="13915" y="17595"/>
                </a:lnTo>
                <a:lnTo>
                  <a:pt x="13893" y="17365"/>
                </a:lnTo>
                <a:lnTo>
                  <a:pt x="13763" y="17168"/>
                </a:lnTo>
                <a:lnTo>
                  <a:pt x="13633" y="17365"/>
                </a:lnTo>
                <a:lnTo>
                  <a:pt x="13416" y="17201"/>
                </a:lnTo>
                <a:lnTo>
                  <a:pt x="13416" y="17037"/>
                </a:lnTo>
                <a:lnTo>
                  <a:pt x="13242" y="17136"/>
                </a:lnTo>
                <a:lnTo>
                  <a:pt x="13199" y="17234"/>
                </a:lnTo>
                <a:lnTo>
                  <a:pt x="13047" y="17234"/>
                </a:lnTo>
                <a:lnTo>
                  <a:pt x="12569" y="17398"/>
                </a:lnTo>
                <a:lnTo>
                  <a:pt x="12222" y="17201"/>
                </a:lnTo>
                <a:lnTo>
                  <a:pt x="12092" y="17004"/>
                </a:lnTo>
                <a:lnTo>
                  <a:pt x="11961" y="16939"/>
                </a:lnTo>
                <a:lnTo>
                  <a:pt x="11701" y="16971"/>
                </a:lnTo>
                <a:lnTo>
                  <a:pt x="11679" y="16840"/>
                </a:lnTo>
                <a:lnTo>
                  <a:pt x="11961" y="16512"/>
                </a:lnTo>
                <a:lnTo>
                  <a:pt x="11918" y="16446"/>
                </a:lnTo>
                <a:lnTo>
                  <a:pt x="11571" y="16348"/>
                </a:lnTo>
                <a:lnTo>
                  <a:pt x="11462" y="16282"/>
                </a:lnTo>
                <a:lnTo>
                  <a:pt x="11636" y="16151"/>
                </a:lnTo>
                <a:lnTo>
                  <a:pt x="12157" y="16282"/>
                </a:lnTo>
                <a:lnTo>
                  <a:pt x="12222" y="16249"/>
                </a:lnTo>
                <a:lnTo>
                  <a:pt x="12157" y="16118"/>
                </a:lnTo>
                <a:lnTo>
                  <a:pt x="12027" y="16085"/>
                </a:lnTo>
                <a:lnTo>
                  <a:pt x="11896" y="15790"/>
                </a:lnTo>
                <a:lnTo>
                  <a:pt x="11788" y="15461"/>
                </a:lnTo>
                <a:lnTo>
                  <a:pt x="11744" y="15724"/>
                </a:lnTo>
                <a:lnTo>
                  <a:pt x="11571" y="15822"/>
                </a:lnTo>
                <a:lnTo>
                  <a:pt x="11375" y="15921"/>
                </a:lnTo>
                <a:lnTo>
                  <a:pt x="11419" y="15593"/>
                </a:lnTo>
                <a:lnTo>
                  <a:pt x="11288" y="15757"/>
                </a:lnTo>
                <a:lnTo>
                  <a:pt x="11028" y="15954"/>
                </a:lnTo>
                <a:lnTo>
                  <a:pt x="10681" y="16052"/>
                </a:lnTo>
                <a:lnTo>
                  <a:pt x="10377" y="16249"/>
                </a:lnTo>
                <a:lnTo>
                  <a:pt x="10355" y="16479"/>
                </a:lnTo>
                <a:lnTo>
                  <a:pt x="10116" y="17070"/>
                </a:lnTo>
                <a:lnTo>
                  <a:pt x="10008" y="17037"/>
                </a:lnTo>
                <a:lnTo>
                  <a:pt x="9921" y="16774"/>
                </a:lnTo>
                <a:lnTo>
                  <a:pt x="9769" y="16709"/>
                </a:lnTo>
                <a:lnTo>
                  <a:pt x="9682" y="16545"/>
                </a:lnTo>
                <a:lnTo>
                  <a:pt x="9747" y="16807"/>
                </a:lnTo>
                <a:lnTo>
                  <a:pt x="9921" y="17037"/>
                </a:lnTo>
                <a:lnTo>
                  <a:pt x="9943" y="17398"/>
                </a:lnTo>
                <a:lnTo>
                  <a:pt x="9834" y="17759"/>
                </a:lnTo>
                <a:lnTo>
                  <a:pt x="9747" y="17923"/>
                </a:lnTo>
                <a:lnTo>
                  <a:pt x="9422" y="17956"/>
                </a:lnTo>
                <a:lnTo>
                  <a:pt x="9356" y="18120"/>
                </a:lnTo>
                <a:lnTo>
                  <a:pt x="9248" y="18219"/>
                </a:lnTo>
                <a:lnTo>
                  <a:pt x="9226" y="18449"/>
                </a:lnTo>
                <a:lnTo>
                  <a:pt x="9118" y="18383"/>
                </a:lnTo>
                <a:lnTo>
                  <a:pt x="9096" y="18055"/>
                </a:lnTo>
                <a:lnTo>
                  <a:pt x="9074" y="17923"/>
                </a:lnTo>
                <a:lnTo>
                  <a:pt x="9074" y="18580"/>
                </a:lnTo>
                <a:lnTo>
                  <a:pt x="9096" y="19072"/>
                </a:lnTo>
                <a:lnTo>
                  <a:pt x="9052" y="19105"/>
                </a:lnTo>
                <a:lnTo>
                  <a:pt x="8922" y="18974"/>
                </a:lnTo>
                <a:lnTo>
                  <a:pt x="8727" y="18974"/>
                </a:lnTo>
                <a:lnTo>
                  <a:pt x="8531" y="19105"/>
                </a:lnTo>
                <a:lnTo>
                  <a:pt x="8228" y="19171"/>
                </a:lnTo>
                <a:lnTo>
                  <a:pt x="7989" y="19433"/>
                </a:lnTo>
                <a:lnTo>
                  <a:pt x="7728" y="19466"/>
                </a:lnTo>
                <a:lnTo>
                  <a:pt x="7468" y="18908"/>
                </a:lnTo>
                <a:lnTo>
                  <a:pt x="7294" y="18941"/>
                </a:lnTo>
                <a:lnTo>
                  <a:pt x="7294" y="18810"/>
                </a:lnTo>
                <a:lnTo>
                  <a:pt x="7489" y="18810"/>
                </a:lnTo>
                <a:lnTo>
                  <a:pt x="7598" y="18613"/>
                </a:lnTo>
                <a:lnTo>
                  <a:pt x="7641" y="18383"/>
                </a:lnTo>
                <a:lnTo>
                  <a:pt x="7685" y="18120"/>
                </a:lnTo>
                <a:lnTo>
                  <a:pt x="7880" y="17956"/>
                </a:lnTo>
                <a:lnTo>
                  <a:pt x="7902" y="17694"/>
                </a:lnTo>
                <a:lnTo>
                  <a:pt x="8010" y="17529"/>
                </a:lnTo>
                <a:lnTo>
                  <a:pt x="8162" y="17398"/>
                </a:lnTo>
                <a:lnTo>
                  <a:pt x="8228" y="16610"/>
                </a:lnTo>
                <a:lnTo>
                  <a:pt x="8293" y="16348"/>
                </a:lnTo>
                <a:lnTo>
                  <a:pt x="8488" y="16249"/>
                </a:lnTo>
                <a:lnTo>
                  <a:pt x="8575" y="16446"/>
                </a:lnTo>
                <a:lnTo>
                  <a:pt x="8727" y="16315"/>
                </a:lnTo>
                <a:lnTo>
                  <a:pt x="9226" y="16512"/>
                </a:lnTo>
                <a:lnTo>
                  <a:pt x="9356" y="16348"/>
                </a:lnTo>
                <a:lnTo>
                  <a:pt x="9443" y="16118"/>
                </a:lnTo>
                <a:lnTo>
                  <a:pt x="9356" y="15888"/>
                </a:lnTo>
                <a:lnTo>
                  <a:pt x="9422" y="15626"/>
                </a:lnTo>
                <a:lnTo>
                  <a:pt x="9400" y="15363"/>
                </a:lnTo>
                <a:lnTo>
                  <a:pt x="9291" y="15100"/>
                </a:lnTo>
                <a:lnTo>
                  <a:pt x="8966" y="14871"/>
                </a:lnTo>
                <a:lnTo>
                  <a:pt x="8835" y="14411"/>
                </a:lnTo>
                <a:lnTo>
                  <a:pt x="8857" y="14148"/>
                </a:lnTo>
                <a:lnTo>
                  <a:pt x="8814" y="13886"/>
                </a:lnTo>
                <a:lnTo>
                  <a:pt x="8640" y="13853"/>
                </a:lnTo>
                <a:lnTo>
                  <a:pt x="8575" y="13623"/>
                </a:lnTo>
                <a:lnTo>
                  <a:pt x="8401" y="13426"/>
                </a:lnTo>
                <a:lnTo>
                  <a:pt x="8488" y="12901"/>
                </a:lnTo>
                <a:lnTo>
                  <a:pt x="8488" y="12376"/>
                </a:lnTo>
                <a:lnTo>
                  <a:pt x="8401" y="12113"/>
                </a:lnTo>
                <a:lnTo>
                  <a:pt x="8228" y="12212"/>
                </a:lnTo>
                <a:lnTo>
                  <a:pt x="7989" y="11818"/>
                </a:lnTo>
                <a:lnTo>
                  <a:pt x="7793" y="11752"/>
                </a:lnTo>
                <a:lnTo>
                  <a:pt x="7446" y="11850"/>
                </a:lnTo>
                <a:lnTo>
                  <a:pt x="7294" y="11752"/>
                </a:lnTo>
                <a:lnTo>
                  <a:pt x="6882" y="11227"/>
                </a:lnTo>
                <a:lnTo>
                  <a:pt x="6730" y="11128"/>
                </a:lnTo>
                <a:lnTo>
                  <a:pt x="6382" y="10964"/>
                </a:lnTo>
                <a:lnTo>
                  <a:pt x="6035" y="11128"/>
                </a:lnTo>
                <a:lnTo>
                  <a:pt x="5840" y="11161"/>
                </a:lnTo>
                <a:lnTo>
                  <a:pt x="5666" y="11128"/>
                </a:lnTo>
                <a:lnTo>
                  <a:pt x="5514" y="11227"/>
                </a:lnTo>
                <a:lnTo>
                  <a:pt x="5384" y="11588"/>
                </a:lnTo>
                <a:close/>
              </a:path>
            </a:pathLst>
          </a:custGeom>
          <a:solidFill>
            <a:srgbClr val="53585F"/>
          </a:solidFill>
          <a:ln w="6350">
            <a:solidFill>
              <a:srgbClr val="FFFFFF"/>
            </a:solidFill>
          </a:ln>
        </p:spPr>
        <p:txBody>
          <a:bodyPr lIns="38099" tIns="38099" rIns="38099" bIns="38099"/>
          <a:lstStyle/>
          <a:p>
            <a:pPr algn="l" defTabSz="487650">
              <a:defRPr sz="1800">
                <a:latin typeface="Calibri"/>
                <a:ea typeface="Calibri"/>
                <a:cs typeface="Calibri"/>
                <a:sym typeface="Calibri"/>
              </a:defRPr>
            </a:pPr>
            <a:endParaRPr sz="960"/>
          </a:p>
        </p:txBody>
      </p:sp>
      <p:pic>
        <p:nvPicPr>
          <p:cNvPr id="195" name="user-with-computer-monitor-and-bar-graphs.png" descr="user-with-computer-monitor-and-bar-graphs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766064" y="4856717"/>
            <a:ext cx="392471" cy="39247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manager.png" descr="manager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877712" y="4870477"/>
            <a:ext cx="392470" cy="39247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flag.png" descr="flag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021939" y="4870487"/>
            <a:ext cx="392471" cy="39247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99" name="Group"/>
          <p:cNvGrpSpPr/>
          <p:nvPr/>
        </p:nvGrpSpPr>
        <p:grpSpPr>
          <a:xfrm>
            <a:off x="5187787" y="6346400"/>
            <a:ext cx="841008" cy="841007"/>
            <a:chOff x="0" y="0"/>
            <a:chExt cx="1576889" cy="1576887"/>
          </a:xfrm>
        </p:grpSpPr>
        <p:sp>
          <p:nvSpPr>
            <p:cNvPr id="200" name="Circle"/>
            <p:cNvSpPr/>
            <p:nvPr/>
          </p:nvSpPr>
          <p:spPr>
            <a:xfrm>
              <a:off x="0" y="0"/>
              <a:ext cx="1576890" cy="1576888"/>
            </a:xfrm>
            <a:prstGeom prst="ellipse">
              <a:avLst/>
            </a:prstGeom>
            <a:solidFill>
              <a:srgbClr val="FFFFFF"/>
            </a:solidFill>
            <a:ln w="635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8099" tIns="38099" rIns="38099" bIns="38099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600"/>
            </a:p>
          </p:txBody>
        </p:sp>
        <p:sp>
          <p:nvSpPr>
            <p:cNvPr id="201" name="Circle"/>
            <p:cNvSpPr/>
            <p:nvPr/>
          </p:nvSpPr>
          <p:spPr>
            <a:xfrm>
              <a:off x="200052" y="200052"/>
              <a:ext cx="1176783" cy="1176783"/>
            </a:xfrm>
            <a:prstGeom prst="ellipse">
              <a:avLst/>
            </a:prstGeom>
            <a:solidFill>
              <a:srgbClr val="D6D5D5"/>
            </a:solidFill>
            <a:ln w="12700" cap="flat">
              <a:noFill/>
              <a:miter lim="400000"/>
            </a:ln>
            <a:effectLst/>
          </p:spPr>
          <p:txBody>
            <a:bodyPr wrap="square" lIns="38099" tIns="38099" rIns="38099" bIns="38099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600"/>
            </a:p>
          </p:txBody>
        </p:sp>
        <p:pic>
          <p:nvPicPr>
            <p:cNvPr id="202" name="college-graduation.png" descr="college-graduation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57428" y="420502"/>
              <a:ext cx="735882" cy="7358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03" name="Circle"/>
          <p:cNvSpPr/>
          <p:nvPr/>
        </p:nvSpPr>
        <p:spPr>
          <a:xfrm>
            <a:off x="5142421" y="4656053"/>
            <a:ext cx="841008" cy="841007"/>
          </a:xfrm>
          <a:prstGeom prst="ellipse">
            <a:avLst/>
          </a:prstGeom>
          <a:solidFill>
            <a:srgbClr val="FFFFFF"/>
          </a:solidFill>
          <a:ln w="63500">
            <a:solidFill>
              <a:srgbClr val="929292"/>
            </a:solidFill>
            <a:custDash>
              <a:ds d="200000" sp="200000"/>
            </a:custDash>
            <a:miter lim="400000"/>
          </a:ln>
        </p:spPr>
        <p:txBody>
          <a:bodyPr lIns="38099" tIns="38099" rIns="38099" bIns="38099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00"/>
          </a:p>
        </p:txBody>
      </p:sp>
      <p:sp>
        <p:nvSpPr>
          <p:cNvPr id="204" name="Circle"/>
          <p:cNvSpPr/>
          <p:nvPr/>
        </p:nvSpPr>
        <p:spPr>
          <a:xfrm>
            <a:off x="5249116" y="4762747"/>
            <a:ext cx="627619" cy="627617"/>
          </a:xfrm>
          <a:prstGeom prst="ellipse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38099" tIns="38099" rIns="38099" bIns="38099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00"/>
          </a:p>
        </p:txBody>
      </p:sp>
      <p:pic>
        <p:nvPicPr>
          <p:cNvPr id="205" name="software.png" descr="software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66690" y="4880321"/>
            <a:ext cx="392471" cy="392470"/>
          </a:xfrm>
          <a:prstGeom prst="rect">
            <a:avLst/>
          </a:prstGeom>
          <a:ln w="12700">
            <a:miter lim="400000"/>
          </a:ln>
        </p:spPr>
      </p:pic>
      <p:sp>
        <p:nvSpPr>
          <p:cNvPr id="206" name="Угода про Асоціацію з ЄС"/>
          <p:cNvSpPr txBox="1"/>
          <p:nvPr/>
        </p:nvSpPr>
        <p:spPr>
          <a:xfrm>
            <a:off x="4646251" y="5554917"/>
            <a:ext cx="1781396" cy="504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093" tIns="27093" rIns="27093" bIns="27093" anchor="b"/>
          <a:lstStyle>
            <a:lvl1pPr defTabSz="584200">
              <a:defRPr sz="3100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r>
              <a:rPr lang="uk-UA" sz="1653" dirty="0"/>
              <a:t>Тестування</a:t>
            </a:r>
          </a:p>
          <a:p>
            <a:r>
              <a:rPr lang="uk-UA" sz="1653" dirty="0"/>
              <a:t> ІТ-інструментів ЕТС </a:t>
            </a:r>
            <a:endParaRPr sz="1653" dirty="0"/>
          </a:p>
        </p:txBody>
      </p:sp>
      <p:sp>
        <p:nvSpPr>
          <p:cNvPr id="78" name="Text Box 7"/>
          <p:cNvSpPr txBox="1">
            <a:spLocks/>
          </p:cNvSpPr>
          <p:nvPr/>
        </p:nvSpPr>
        <p:spPr bwMode="auto">
          <a:xfrm>
            <a:off x="422431" y="9083273"/>
            <a:ext cx="12073779" cy="269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92" tIns="9492" rIns="9492" bIns="9492" anchor="ctr"/>
          <a:lstStyle>
            <a:lvl1pPr defTabSz="912813"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defTabSz="912813"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defTabSz="912813"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defTabSz="912813"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defTabSz="912813"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457200" indent="914400" algn="ctr" defTabSz="912813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914400" indent="914400" algn="ctr" defTabSz="912813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1371600" indent="914400" algn="ctr" defTabSz="912813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1828800" indent="914400" algn="ctr" defTabSz="912813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just"/>
            <a:r>
              <a:rPr lang="uk-UA" sz="1650" dirty="0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</a:rPr>
              <a:t>ЕТС* - Електронна транзитна система (аналог </a:t>
            </a:r>
            <a:r>
              <a:rPr lang="en-US" sz="1650" dirty="0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</a:rPr>
              <a:t>NCTS)</a:t>
            </a:r>
            <a:endParaRPr lang="uk-UA" sz="1650" dirty="0">
              <a:solidFill>
                <a:srgbClr val="535353"/>
              </a:solidFill>
              <a:latin typeface="Muller Narrow ExtraBold"/>
              <a:ea typeface="Muller Narrow ExtraBold"/>
              <a:cs typeface="Muller Narrow ExtraBold"/>
            </a:endParaRPr>
          </a:p>
        </p:txBody>
      </p:sp>
      <p:sp>
        <p:nvSpPr>
          <p:cNvPr id="79" name="Угода про Асоціацію з ЄС"/>
          <p:cNvSpPr txBox="1"/>
          <p:nvPr/>
        </p:nvSpPr>
        <p:spPr>
          <a:xfrm>
            <a:off x="8011968" y="1924708"/>
            <a:ext cx="4045763" cy="5807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093" tIns="27093" rIns="27093" bIns="27093" anchor="b"/>
          <a:lstStyle>
            <a:lvl1pPr defTabSz="584200">
              <a:defRPr sz="3100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r>
              <a:rPr lang="uk-UA" sz="1653" dirty="0"/>
              <a:t>Розпочинається після прийняття всіх НПА</a:t>
            </a:r>
          </a:p>
          <a:p>
            <a:r>
              <a:rPr lang="uk-UA" sz="1653" dirty="0"/>
              <a:t>та розгортання ЕТС</a:t>
            </a:r>
            <a:endParaRPr lang="en-US" sz="1653" dirty="0"/>
          </a:p>
        </p:txBody>
      </p:sp>
      <p:sp>
        <p:nvSpPr>
          <p:cNvPr id="81" name="Line"/>
          <p:cNvSpPr/>
          <p:nvPr/>
        </p:nvSpPr>
        <p:spPr>
          <a:xfrm flipV="1">
            <a:off x="8125060" y="2502235"/>
            <a:ext cx="3802877" cy="8551"/>
          </a:xfrm>
          <a:prstGeom prst="line">
            <a:avLst/>
          </a:prstGeom>
          <a:ln w="19050">
            <a:solidFill>
              <a:srgbClr val="929292"/>
            </a:solidFill>
            <a:miter lim="400000"/>
          </a:ln>
        </p:spPr>
        <p:txBody>
          <a:bodyPr lIns="24383" tIns="24383" rIns="24383" bIns="24383"/>
          <a:lstStyle/>
          <a:p>
            <a:endParaRPr sz="128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7792633" y="2505828"/>
            <a:ext cx="349128" cy="308420"/>
          </a:xfrm>
          <a:prstGeom prst="line">
            <a:avLst/>
          </a:prstGeom>
          <a:noFill/>
          <a:ln w="19050" cap="flat">
            <a:solidFill>
              <a:srgbClr val="929292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2" name="Угода про Асоціацію з ЄС"/>
          <p:cNvSpPr txBox="1"/>
          <p:nvPr/>
        </p:nvSpPr>
        <p:spPr>
          <a:xfrm>
            <a:off x="4476842" y="7213633"/>
            <a:ext cx="2192472" cy="7836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093" tIns="27093" rIns="27093" bIns="27093"/>
          <a:lstStyle>
            <a:lvl1pPr defTabSz="584200">
              <a:defRPr sz="3600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r>
              <a:rPr lang="uk-UA" sz="1650" dirty="0"/>
              <a:t>Навчання посадових осіб митниці та бізнесу</a:t>
            </a:r>
            <a:endParaRPr sz="1650" dirty="0"/>
          </a:p>
        </p:txBody>
      </p:sp>
      <p:grpSp>
        <p:nvGrpSpPr>
          <p:cNvPr id="80" name="Group"/>
          <p:cNvGrpSpPr/>
          <p:nvPr/>
        </p:nvGrpSpPr>
        <p:grpSpPr>
          <a:xfrm>
            <a:off x="5671991" y="8168075"/>
            <a:ext cx="2976500" cy="473320"/>
            <a:chOff x="0" y="0"/>
            <a:chExt cx="4357299" cy="905926"/>
          </a:xfrm>
          <a:solidFill>
            <a:srgbClr val="D6D5D5"/>
          </a:solidFill>
        </p:grpSpPr>
        <p:sp>
          <p:nvSpPr>
            <p:cNvPr id="83" name="Нашивка 43"/>
            <p:cNvSpPr/>
            <p:nvPr/>
          </p:nvSpPr>
          <p:spPr>
            <a:xfrm>
              <a:off x="0" y="0"/>
              <a:ext cx="4357300" cy="905927"/>
            </a:xfrm>
            <a:prstGeom prst="chevron">
              <a:avLst>
                <a:gd name="adj" fmla="val 0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38099" tIns="38099" rIns="38099" bIns="38099" numCol="1" anchor="t">
              <a:noAutofit/>
            </a:bodyPr>
            <a:lstStyle/>
            <a:p>
              <a:pPr defTabSz="311554">
                <a:defRPr sz="2400">
                  <a:latin typeface="+mj-lt"/>
                  <a:ea typeface="+mj-ea"/>
                  <a:cs typeface="+mj-cs"/>
                  <a:sym typeface="Helvetica"/>
                </a:defRPr>
              </a:pPr>
              <a:endParaRPr sz="1280"/>
            </a:p>
          </p:txBody>
        </p:sp>
        <p:sp>
          <p:nvSpPr>
            <p:cNvPr id="84" name="TextBox 26"/>
            <p:cNvSpPr txBox="1"/>
            <p:nvPr/>
          </p:nvSpPr>
          <p:spPr>
            <a:xfrm>
              <a:off x="1171564" y="74067"/>
              <a:ext cx="2014172" cy="757792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defRPr sz="4000">
                  <a:solidFill>
                    <a:srgbClr val="5E5E5E"/>
                  </a:solidFill>
                  <a:latin typeface="Muller Narrow ExtraBold"/>
                  <a:ea typeface="Muller Narrow ExtraBold"/>
                  <a:cs typeface="Muller Narrow ExtraBold"/>
                  <a:sym typeface="Muller Narrow ExtraBold"/>
                </a:defRPr>
              </a:lvl1pPr>
            </a:lstStyle>
            <a:p>
              <a:r>
                <a:rPr lang="ru-RU" sz="2133" dirty="0"/>
                <a:t>2020</a:t>
              </a:r>
              <a:endParaRPr sz="2133" dirty="0"/>
            </a:p>
          </p:txBody>
        </p:sp>
      </p:grpSp>
      <p:grpSp>
        <p:nvGrpSpPr>
          <p:cNvPr id="85" name="Group"/>
          <p:cNvGrpSpPr/>
          <p:nvPr/>
        </p:nvGrpSpPr>
        <p:grpSpPr>
          <a:xfrm>
            <a:off x="8751622" y="8173505"/>
            <a:ext cx="2976500" cy="473320"/>
            <a:chOff x="0" y="0"/>
            <a:chExt cx="4357299" cy="905926"/>
          </a:xfrm>
          <a:solidFill>
            <a:srgbClr val="D6D5D5"/>
          </a:solidFill>
        </p:grpSpPr>
        <p:sp>
          <p:nvSpPr>
            <p:cNvPr id="86" name="Нашивка 43"/>
            <p:cNvSpPr/>
            <p:nvPr/>
          </p:nvSpPr>
          <p:spPr>
            <a:xfrm>
              <a:off x="0" y="0"/>
              <a:ext cx="4357300" cy="905927"/>
            </a:xfrm>
            <a:prstGeom prst="chevron">
              <a:avLst>
                <a:gd name="adj" fmla="val 0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38099" tIns="38099" rIns="38099" bIns="38099" numCol="1" anchor="t">
              <a:noAutofit/>
            </a:bodyPr>
            <a:lstStyle/>
            <a:p>
              <a:pPr defTabSz="311554">
                <a:defRPr sz="2400">
                  <a:latin typeface="+mj-lt"/>
                  <a:ea typeface="+mj-ea"/>
                  <a:cs typeface="+mj-cs"/>
                  <a:sym typeface="Helvetica"/>
                </a:defRPr>
              </a:pPr>
              <a:endParaRPr sz="1280"/>
            </a:p>
          </p:txBody>
        </p:sp>
        <p:sp>
          <p:nvSpPr>
            <p:cNvPr id="87" name="TextBox 26"/>
            <p:cNvSpPr txBox="1"/>
            <p:nvPr/>
          </p:nvSpPr>
          <p:spPr>
            <a:xfrm>
              <a:off x="1171564" y="74067"/>
              <a:ext cx="2014172" cy="757792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defRPr sz="4000">
                  <a:solidFill>
                    <a:srgbClr val="5E5E5E"/>
                  </a:solidFill>
                  <a:latin typeface="Muller Narrow ExtraBold"/>
                  <a:ea typeface="Muller Narrow ExtraBold"/>
                  <a:cs typeface="Muller Narrow ExtraBold"/>
                  <a:sym typeface="Muller Narrow ExtraBold"/>
                </a:defRPr>
              </a:lvl1pPr>
            </a:lstStyle>
            <a:p>
              <a:r>
                <a:rPr lang="ru-RU" sz="2133" dirty="0" smtClean="0"/>
                <a:t>2021</a:t>
              </a:r>
              <a:endParaRPr sz="2133" dirty="0"/>
            </a:p>
          </p:txBody>
        </p:sp>
      </p:grpSp>
    </p:spTree>
    <p:extLst>
      <p:ext uri="{BB962C8B-B14F-4D97-AF65-F5344CB8AC3E}">
        <p14:creationId xmlns:p14="http://schemas.microsoft.com/office/powerpoint/2010/main" val="243419330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Line"/>
          <p:cNvSpPr/>
          <p:nvPr/>
        </p:nvSpPr>
        <p:spPr>
          <a:xfrm>
            <a:off x="504364" y="7969910"/>
            <a:ext cx="6482609" cy="3244"/>
          </a:xfrm>
          <a:prstGeom prst="line">
            <a:avLst/>
          </a:prstGeom>
          <a:ln w="63500">
            <a:solidFill>
              <a:srgbClr val="929292"/>
            </a:solidFill>
            <a:miter lim="400000"/>
          </a:ln>
        </p:spPr>
        <p:txBody>
          <a:bodyPr lIns="24383" tIns="24383" rIns="24383" bIns="24383"/>
          <a:lstStyle/>
          <a:p>
            <a:endParaRPr sz="1280"/>
          </a:p>
        </p:txBody>
      </p:sp>
      <p:sp>
        <p:nvSpPr>
          <p:cNvPr id="45" name="Line"/>
          <p:cNvSpPr/>
          <p:nvPr/>
        </p:nvSpPr>
        <p:spPr>
          <a:xfrm flipV="1">
            <a:off x="508318" y="2963288"/>
            <a:ext cx="6487333" cy="26685"/>
          </a:xfrm>
          <a:prstGeom prst="line">
            <a:avLst/>
          </a:prstGeom>
          <a:ln w="63500">
            <a:solidFill>
              <a:srgbClr val="929292"/>
            </a:solidFill>
            <a:miter lim="400000"/>
          </a:ln>
        </p:spPr>
        <p:txBody>
          <a:bodyPr lIns="24383" tIns="24383" rIns="24383" bIns="24383"/>
          <a:lstStyle/>
          <a:p>
            <a:endParaRPr sz="1280"/>
          </a:p>
        </p:txBody>
      </p:sp>
      <p:sp>
        <p:nvSpPr>
          <p:cNvPr id="108" name="Rectangle"/>
          <p:cNvSpPr/>
          <p:nvPr/>
        </p:nvSpPr>
        <p:spPr>
          <a:xfrm>
            <a:off x="6986972" y="7111102"/>
            <a:ext cx="5291135" cy="1675482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pic>
        <p:nvPicPr>
          <p:cNvPr id="458" name="image1.png" descr="imag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026" y="227238"/>
            <a:ext cx="1125358" cy="1081350"/>
          </a:xfrm>
          <a:prstGeom prst="rect">
            <a:avLst/>
          </a:prstGeom>
          <a:ln w="12700">
            <a:miter lim="400000"/>
          </a:ln>
        </p:spPr>
      </p:pic>
      <p:pic>
        <p:nvPicPr>
          <p:cNvPr id="459" name="Line" descr="L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653" y="1555061"/>
            <a:ext cx="12368256" cy="190506"/>
          </a:xfrm>
          <a:prstGeom prst="rect">
            <a:avLst/>
          </a:prstGeom>
          <a:ln w="12700">
            <a:miter lim="400000"/>
          </a:ln>
        </p:spPr>
      </p:pic>
      <p:sp>
        <p:nvSpPr>
          <p:cNvPr id="460" name="Зобов’язання України (Угода про Асоціацію)"/>
          <p:cNvSpPr txBox="1"/>
          <p:nvPr/>
        </p:nvSpPr>
        <p:spPr>
          <a:xfrm>
            <a:off x="1388384" y="33187"/>
            <a:ext cx="11413216" cy="1506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1828800">
              <a:lnSpc>
                <a:spcPct val="120000"/>
              </a:lnSpc>
              <a:defRPr sz="3800" cap="all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pPr>
            <a:r>
              <a:rPr lang="uk-UA" sz="3800" cap="all" dirty="0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</a:rPr>
              <a:t>ФАЗИ </a:t>
            </a:r>
            <a:r>
              <a:rPr lang="uk-UA" sz="3800" cap="all" dirty="0" smtClean="0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</a:rPr>
              <a:t>РОЗГОРТАННЯ РЕЖИМУ </a:t>
            </a:r>
            <a:r>
              <a:rPr lang="uk-UA" sz="3800" cap="all" dirty="0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</a:rPr>
              <a:t>СПІЛЬНОГО </a:t>
            </a:r>
          </a:p>
          <a:p>
            <a:pPr defTabSz="1828800">
              <a:lnSpc>
                <a:spcPct val="120000"/>
              </a:lnSpc>
              <a:defRPr sz="3800" cap="all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pPr>
            <a:r>
              <a:rPr lang="uk-UA" sz="3800" cap="all" dirty="0" smtClean="0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</a:rPr>
              <a:t>ТРАНЗИТУ ТА ЕТС</a:t>
            </a:r>
            <a:endParaRPr sz="3800" cap="all" dirty="0">
              <a:solidFill>
                <a:srgbClr val="535353"/>
              </a:solidFill>
              <a:latin typeface="Muller Narrow ExtraBold"/>
              <a:ea typeface="Muller Narrow ExtraBold"/>
              <a:cs typeface="Muller Narrow ExtraBold"/>
            </a:endParaRPr>
          </a:p>
        </p:txBody>
      </p:sp>
      <p:sp>
        <p:nvSpPr>
          <p:cNvPr id="156" name="Угода про Асоціацію з ЄС"/>
          <p:cNvSpPr txBox="1"/>
          <p:nvPr/>
        </p:nvSpPr>
        <p:spPr>
          <a:xfrm>
            <a:off x="508319" y="8584097"/>
            <a:ext cx="2432341" cy="359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093" tIns="27093" rIns="27093" bIns="27093" anchor="b"/>
          <a:lstStyle/>
          <a:p>
            <a:pPr defTabSz="311554">
              <a:defRPr sz="3100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pPr>
            <a:r>
              <a:rPr lang="uk-UA" sz="2000" dirty="0"/>
              <a:t>Навчання тренерів</a:t>
            </a:r>
            <a:endParaRPr sz="2000" dirty="0"/>
          </a:p>
        </p:txBody>
      </p:sp>
      <p:grpSp>
        <p:nvGrpSpPr>
          <p:cNvPr id="177" name="Group"/>
          <p:cNvGrpSpPr/>
          <p:nvPr/>
        </p:nvGrpSpPr>
        <p:grpSpPr>
          <a:xfrm>
            <a:off x="1144616" y="2359434"/>
            <a:ext cx="1260597" cy="1238465"/>
            <a:chOff x="0" y="0"/>
            <a:chExt cx="1576889" cy="1576887"/>
          </a:xfrm>
        </p:grpSpPr>
        <p:sp>
          <p:nvSpPr>
            <p:cNvPr id="178" name="Circle"/>
            <p:cNvSpPr/>
            <p:nvPr/>
          </p:nvSpPr>
          <p:spPr>
            <a:xfrm>
              <a:off x="0" y="0"/>
              <a:ext cx="1576890" cy="1576888"/>
            </a:xfrm>
            <a:prstGeom prst="ellipse">
              <a:avLst/>
            </a:prstGeom>
            <a:solidFill>
              <a:srgbClr val="FFFFFF"/>
            </a:solidFill>
            <a:ln w="635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8099" tIns="38099" rIns="38099" bIns="38099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600"/>
            </a:p>
          </p:txBody>
        </p:sp>
        <p:sp>
          <p:nvSpPr>
            <p:cNvPr id="179" name="Circle"/>
            <p:cNvSpPr/>
            <p:nvPr/>
          </p:nvSpPr>
          <p:spPr>
            <a:xfrm>
              <a:off x="200052" y="200052"/>
              <a:ext cx="1176785" cy="1176783"/>
            </a:xfrm>
            <a:prstGeom prst="ellipse">
              <a:avLst/>
            </a:prstGeom>
            <a:solidFill>
              <a:srgbClr val="00B050"/>
            </a:solidFill>
            <a:ln w="12700" cap="flat">
              <a:noFill/>
              <a:miter lim="400000"/>
            </a:ln>
            <a:effectLst/>
          </p:spPr>
          <p:txBody>
            <a:bodyPr wrap="square" lIns="38099" tIns="38099" rIns="38099" bIns="38099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600"/>
            </a:p>
          </p:txBody>
        </p:sp>
        <p:pic>
          <p:nvPicPr>
            <p:cNvPr id="180" name="file.png" descr="file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20503" y="420502"/>
              <a:ext cx="735882" cy="73588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81" name="Group"/>
          <p:cNvGrpSpPr/>
          <p:nvPr/>
        </p:nvGrpSpPr>
        <p:grpSpPr>
          <a:xfrm>
            <a:off x="4485065" y="2358007"/>
            <a:ext cx="1260597" cy="1238465"/>
            <a:chOff x="0" y="0"/>
            <a:chExt cx="1576889" cy="1576887"/>
          </a:xfrm>
        </p:grpSpPr>
        <p:sp>
          <p:nvSpPr>
            <p:cNvPr id="182" name="Circle"/>
            <p:cNvSpPr/>
            <p:nvPr/>
          </p:nvSpPr>
          <p:spPr>
            <a:xfrm>
              <a:off x="0" y="0"/>
              <a:ext cx="1576890" cy="1576888"/>
            </a:xfrm>
            <a:prstGeom prst="ellipse">
              <a:avLst/>
            </a:prstGeom>
            <a:solidFill>
              <a:srgbClr val="FFFFFF"/>
            </a:solidFill>
            <a:ln w="635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8099" tIns="38099" rIns="38099" bIns="38099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600"/>
            </a:p>
          </p:txBody>
        </p:sp>
        <p:sp>
          <p:nvSpPr>
            <p:cNvPr id="183" name="Circle"/>
            <p:cNvSpPr/>
            <p:nvPr/>
          </p:nvSpPr>
          <p:spPr>
            <a:xfrm>
              <a:off x="200052" y="200053"/>
              <a:ext cx="1176783" cy="1176782"/>
            </a:xfrm>
            <a:prstGeom prst="ellipse">
              <a:avLst/>
            </a:prstGeom>
            <a:solidFill>
              <a:srgbClr val="D6D5D5"/>
            </a:solidFill>
            <a:ln w="12700" cap="flat">
              <a:noFill/>
              <a:miter lim="400000"/>
            </a:ln>
            <a:effectLst/>
          </p:spPr>
          <p:txBody>
            <a:bodyPr wrap="square" lIns="38099" tIns="38099" rIns="38099" bIns="38099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600"/>
            </a:p>
          </p:txBody>
        </p:sp>
        <p:pic>
          <p:nvPicPr>
            <p:cNvPr id="184" name="contract.png" descr="contrac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45216" y="420502"/>
              <a:ext cx="735883" cy="73588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86" name="Group"/>
          <p:cNvGrpSpPr/>
          <p:nvPr/>
        </p:nvGrpSpPr>
        <p:grpSpPr>
          <a:xfrm>
            <a:off x="1144617" y="7329612"/>
            <a:ext cx="1260597" cy="1238465"/>
            <a:chOff x="0" y="0"/>
            <a:chExt cx="1576889" cy="1576887"/>
          </a:xfrm>
        </p:grpSpPr>
        <p:sp>
          <p:nvSpPr>
            <p:cNvPr id="187" name="Circle"/>
            <p:cNvSpPr/>
            <p:nvPr/>
          </p:nvSpPr>
          <p:spPr>
            <a:xfrm>
              <a:off x="0" y="0"/>
              <a:ext cx="1576890" cy="1576888"/>
            </a:xfrm>
            <a:prstGeom prst="ellipse">
              <a:avLst/>
            </a:prstGeom>
            <a:solidFill>
              <a:srgbClr val="FFFFFF"/>
            </a:solidFill>
            <a:ln w="635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8099" tIns="38099" rIns="38099" bIns="38099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600"/>
            </a:p>
          </p:txBody>
        </p:sp>
        <p:sp>
          <p:nvSpPr>
            <p:cNvPr id="188" name="Circle"/>
            <p:cNvSpPr/>
            <p:nvPr/>
          </p:nvSpPr>
          <p:spPr>
            <a:xfrm>
              <a:off x="200052" y="200052"/>
              <a:ext cx="1176783" cy="1176783"/>
            </a:xfrm>
            <a:prstGeom prst="ellipse">
              <a:avLst/>
            </a:prstGeom>
            <a:solidFill>
              <a:srgbClr val="D6D5D5"/>
            </a:solidFill>
            <a:ln w="12700" cap="flat">
              <a:noFill/>
              <a:miter lim="400000"/>
            </a:ln>
            <a:effectLst/>
          </p:spPr>
          <p:txBody>
            <a:bodyPr wrap="square" lIns="38099" tIns="38099" rIns="38099" bIns="38099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600"/>
            </a:p>
          </p:txBody>
        </p:sp>
        <p:pic>
          <p:nvPicPr>
            <p:cNvPr id="189" name="college-graduation.png" descr="college-graduation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57427" y="420502"/>
              <a:ext cx="735882" cy="73588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99" name="Group"/>
          <p:cNvGrpSpPr/>
          <p:nvPr/>
        </p:nvGrpSpPr>
        <p:grpSpPr>
          <a:xfrm>
            <a:off x="4485583" y="7329612"/>
            <a:ext cx="1260597" cy="1238465"/>
            <a:chOff x="0" y="0"/>
            <a:chExt cx="1576889" cy="1576887"/>
          </a:xfrm>
        </p:grpSpPr>
        <p:sp>
          <p:nvSpPr>
            <p:cNvPr id="200" name="Circle"/>
            <p:cNvSpPr/>
            <p:nvPr/>
          </p:nvSpPr>
          <p:spPr>
            <a:xfrm>
              <a:off x="0" y="0"/>
              <a:ext cx="1576890" cy="1576888"/>
            </a:xfrm>
            <a:prstGeom prst="ellipse">
              <a:avLst/>
            </a:prstGeom>
            <a:solidFill>
              <a:srgbClr val="FFFFFF"/>
            </a:solidFill>
            <a:ln w="635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8099" tIns="38099" rIns="38099" bIns="38099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600"/>
            </a:p>
          </p:txBody>
        </p:sp>
        <p:sp>
          <p:nvSpPr>
            <p:cNvPr id="201" name="Circle"/>
            <p:cNvSpPr/>
            <p:nvPr/>
          </p:nvSpPr>
          <p:spPr>
            <a:xfrm>
              <a:off x="200052" y="200052"/>
              <a:ext cx="1176783" cy="1176783"/>
            </a:xfrm>
            <a:prstGeom prst="ellipse">
              <a:avLst/>
            </a:prstGeom>
            <a:solidFill>
              <a:srgbClr val="D6D5D5"/>
            </a:solidFill>
            <a:ln w="12700" cap="flat">
              <a:noFill/>
              <a:miter lim="400000"/>
            </a:ln>
            <a:effectLst/>
          </p:spPr>
          <p:txBody>
            <a:bodyPr wrap="square" lIns="38099" tIns="38099" rIns="38099" bIns="38099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600"/>
            </a:p>
          </p:txBody>
        </p:sp>
        <p:pic>
          <p:nvPicPr>
            <p:cNvPr id="202" name="college-graduation.png" descr="college-graduation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57428" y="420502"/>
              <a:ext cx="735882" cy="7358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82" name="Line"/>
          <p:cNvSpPr/>
          <p:nvPr/>
        </p:nvSpPr>
        <p:spPr>
          <a:xfrm>
            <a:off x="513042" y="5478443"/>
            <a:ext cx="6482609" cy="3244"/>
          </a:xfrm>
          <a:prstGeom prst="line">
            <a:avLst/>
          </a:prstGeom>
          <a:ln w="63500">
            <a:solidFill>
              <a:srgbClr val="929292"/>
            </a:solidFill>
            <a:miter lim="400000"/>
          </a:ln>
        </p:spPr>
        <p:txBody>
          <a:bodyPr lIns="24383" tIns="24383" rIns="24383" bIns="24383"/>
          <a:lstStyle/>
          <a:p>
            <a:endParaRPr sz="1280"/>
          </a:p>
        </p:txBody>
      </p:sp>
      <p:sp>
        <p:nvSpPr>
          <p:cNvPr id="83" name="Угода про Асоціацію з ЄС"/>
          <p:cNvSpPr txBox="1"/>
          <p:nvPr/>
        </p:nvSpPr>
        <p:spPr>
          <a:xfrm>
            <a:off x="3978395" y="3671153"/>
            <a:ext cx="2310386" cy="6139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093" tIns="27093" rIns="27093" bIns="27093" anchor="b"/>
          <a:lstStyle/>
          <a:p>
            <a:r>
              <a:rPr lang="uk-UA" sz="2000" dirty="0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</a:rPr>
              <a:t>Прийняття</a:t>
            </a:r>
            <a:endParaRPr lang="en-US" sz="2000" dirty="0">
              <a:solidFill>
                <a:srgbClr val="535353"/>
              </a:solidFill>
              <a:latin typeface="Muller Narrow ExtraBold"/>
              <a:ea typeface="Muller Narrow ExtraBold"/>
              <a:cs typeface="Muller Narrow ExtraBold"/>
            </a:endParaRPr>
          </a:p>
          <a:p>
            <a:r>
              <a:rPr lang="uk-UA" sz="2000" dirty="0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</a:rPr>
              <a:t> підзаконних актів</a:t>
            </a:r>
          </a:p>
        </p:txBody>
      </p:sp>
      <p:grpSp>
        <p:nvGrpSpPr>
          <p:cNvPr id="84" name="Группа 83"/>
          <p:cNvGrpSpPr/>
          <p:nvPr/>
        </p:nvGrpSpPr>
        <p:grpSpPr>
          <a:xfrm>
            <a:off x="4485584" y="4859211"/>
            <a:ext cx="1260597" cy="1238465"/>
            <a:chOff x="10187509" y="5165158"/>
            <a:chExt cx="1429713" cy="1429711"/>
          </a:xfrm>
        </p:grpSpPr>
        <p:sp>
          <p:nvSpPr>
            <p:cNvPr id="85" name="Circle"/>
            <p:cNvSpPr/>
            <p:nvPr/>
          </p:nvSpPr>
          <p:spPr>
            <a:xfrm>
              <a:off x="10187509" y="5165158"/>
              <a:ext cx="1429713" cy="1429711"/>
            </a:xfrm>
            <a:prstGeom prst="ellipse">
              <a:avLst/>
            </a:prstGeom>
            <a:solidFill>
              <a:srgbClr val="FFFFFF"/>
            </a:solidFill>
            <a:ln w="63500">
              <a:solidFill>
                <a:srgbClr val="929292"/>
              </a:solidFill>
              <a:custDash>
                <a:ds d="200000" sp="200000"/>
              </a:custDash>
              <a:miter lim="400000"/>
            </a:ln>
          </p:spPr>
          <p:txBody>
            <a:bodyPr lIns="38099" tIns="38099" rIns="38099" bIns="38099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600"/>
            </a:p>
          </p:txBody>
        </p:sp>
        <p:sp>
          <p:nvSpPr>
            <p:cNvPr id="86" name="Circle"/>
            <p:cNvSpPr/>
            <p:nvPr/>
          </p:nvSpPr>
          <p:spPr>
            <a:xfrm>
              <a:off x="10370663" y="5348309"/>
              <a:ext cx="1066953" cy="1066947"/>
            </a:xfrm>
            <a:prstGeom prst="ellipse">
              <a:avLst/>
            </a:prstGeom>
            <a:solidFill>
              <a:srgbClr val="D6D5D5"/>
            </a:solidFill>
            <a:ln w="12700">
              <a:miter lim="400000"/>
            </a:ln>
          </p:spPr>
          <p:txBody>
            <a:bodyPr lIns="38099" tIns="38099" rIns="38099" bIns="38099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600"/>
            </a:p>
          </p:txBody>
        </p:sp>
        <p:pic>
          <p:nvPicPr>
            <p:cNvPr id="87" name="software.png" descr="software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537833" y="5515482"/>
              <a:ext cx="729063" cy="729061"/>
            </a:xfrm>
            <a:prstGeom prst="rect">
              <a:avLst/>
            </a:prstGeom>
            <a:ln w="12700">
              <a:miter lim="400000"/>
            </a:ln>
          </p:spPr>
        </p:pic>
      </p:grpSp>
      <p:grpSp>
        <p:nvGrpSpPr>
          <p:cNvPr id="2" name="Группа 1"/>
          <p:cNvGrpSpPr/>
          <p:nvPr/>
        </p:nvGrpSpPr>
        <p:grpSpPr>
          <a:xfrm>
            <a:off x="1144616" y="4852840"/>
            <a:ext cx="1260597" cy="1238465"/>
            <a:chOff x="10187509" y="5165158"/>
            <a:chExt cx="1429713" cy="1429711"/>
          </a:xfrm>
        </p:grpSpPr>
        <p:sp>
          <p:nvSpPr>
            <p:cNvPr id="203" name="Circle"/>
            <p:cNvSpPr/>
            <p:nvPr/>
          </p:nvSpPr>
          <p:spPr>
            <a:xfrm>
              <a:off x="10187509" y="5165158"/>
              <a:ext cx="1429713" cy="1429711"/>
            </a:xfrm>
            <a:prstGeom prst="ellipse">
              <a:avLst/>
            </a:prstGeom>
            <a:solidFill>
              <a:srgbClr val="FFFFFF"/>
            </a:solidFill>
            <a:ln w="63500">
              <a:solidFill>
                <a:srgbClr val="929292"/>
              </a:solidFill>
              <a:custDash>
                <a:ds d="200000" sp="200000"/>
              </a:custDash>
              <a:miter lim="400000"/>
            </a:ln>
          </p:spPr>
          <p:txBody>
            <a:bodyPr lIns="38099" tIns="38099" rIns="38099" bIns="38099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600"/>
            </a:p>
          </p:txBody>
        </p:sp>
        <p:sp>
          <p:nvSpPr>
            <p:cNvPr id="204" name="Circle"/>
            <p:cNvSpPr/>
            <p:nvPr/>
          </p:nvSpPr>
          <p:spPr>
            <a:xfrm>
              <a:off x="10370663" y="5348309"/>
              <a:ext cx="1066953" cy="1066947"/>
            </a:xfrm>
            <a:prstGeom prst="ellipse">
              <a:avLst/>
            </a:prstGeom>
            <a:solidFill>
              <a:srgbClr val="FCD832"/>
            </a:solidFill>
            <a:ln w="12700">
              <a:miter lim="400000"/>
            </a:ln>
          </p:spPr>
          <p:txBody>
            <a:bodyPr lIns="38099" tIns="38099" rIns="38099" bIns="38099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600"/>
            </a:p>
          </p:txBody>
        </p:sp>
        <p:pic>
          <p:nvPicPr>
            <p:cNvPr id="205" name="software.png" descr="software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537833" y="5515482"/>
              <a:ext cx="729063" cy="729061"/>
            </a:xfrm>
            <a:prstGeom prst="rect">
              <a:avLst/>
            </a:prstGeom>
            <a:ln w="12700">
              <a:miter lim="400000"/>
            </a:ln>
          </p:spPr>
        </p:pic>
      </p:grpSp>
      <p:sp>
        <p:nvSpPr>
          <p:cNvPr id="88" name="Угода про Асоціацію з ЄС"/>
          <p:cNvSpPr txBox="1"/>
          <p:nvPr/>
        </p:nvSpPr>
        <p:spPr>
          <a:xfrm>
            <a:off x="3978395" y="6147609"/>
            <a:ext cx="2274970" cy="626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093" tIns="27093" rIns="27093" bIns="27093" anchor="b"/>
          <a:lstStyle/>
          <a:p>
            <a:r>
              <a:rPr lang="uk-UA" sz="2000" dirty="0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</a:rPr>
              <a:t>Тестування</a:t>
            </a:r>
          </a:p>
          <a:p>
            <a:r>
              <a:rPr lang="uk-UA" sz="2000" dirty="0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</a:rPr>
              <a:t> ІТ-інструментів ЕТС </a:t>
            </a:r>
          </a:p>
        </p:txBody>
      </p:sp>
      <p:sp>
        <p:nvSpPr>
          <p:cNvPr id="89" name="Угода про Асоціацію з ЄС"/>
          <p:cNvSpPr txBox="1"/>
          <p:nvPr/>
        </p:nvSpPr>
        <p:spPr>
          <a:xfrm>
            <a:off x="587003" y="6112776"/>
            <a:ext cx="2274970" cy="935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093" tIns="27093" rIns="27093" bIns="27093" anchor="b"/>
          <a:lstStyle/>
          <a:p>
            <a:r>
              <a:rPr lang="uk-UA" sz="2000" dirty="0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</a:rPr>
              <a:t>Постачання ІТ-інструментів для запуску ЕТС</a:t>
            </a:r>
          </a:p>
        </p:txBody>
      </p:sp>
      <p:sp>
        <p:nvSpPr>
          <p:cNvPr id="94" name="Line"/>
          <p:cNvSpPr/>
          <p:nvPr/>
        </p:nvSpPr>
        <p:spPr>
          <a:xfrm>
            <a:off x="6995652" y="4144565"/>
            <a:ext cx="5291135" cy="2"/>
          </a:xfrm>
          <a:prstGeom prst="line">
            <a:avLst/>
          </a:prstGeom>
          <a:ln w="25400">
            <a:solidFill>
              <a:srgbClr val="5E5E5E"/>
            </a:solidFill>
            <a:custDash>
              <a:ds d="200000" sp="200000"/>
            </a:custDash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8" name="Line"/>
          <p:cNvSpPr/>
          <p:nvPr/>
        </p:nvSpPr>
        <p:spPr>
          <a:xfrm>
            <a:off x="6995652" y="6820677"/>
            <a:ext cx="5291135" cy="2"/>
          </a:xfrm>
          <a:prstGeom prst="line">
            <a:avLst/>
          </a:prstGeom>
          <a:ln w="25400">
            <a:solidFill>
              <a:srgbClr val="5E5E5E"/>
            </a:solidFill>
            <a:custDash>
              <a:ds d="200000" sp="200000"/>
            </a:custDash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00" name="Відсутність встановлених вимог до систем обміну інформацією та форматів обміну даними"/>
          <p:cNvSpPr txBox="1"/>
          <p:nvPr/>
        </p:nvSpPr>
        <p:spPr>
          <a:xfrm>
            <a:off x="7132234" y="7474767"/>
            <a:ext cx="5000610" cy="979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>
                <a:solidFill>
                  <a:srgbClr val="5E5E5E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1900" dirty="0"/>
              <a:t>90 000 </a:t>
            </a:r>
            <a:r>
              <a:rPr lang="uk-UA" sz="1900" dirty="0" smtClean="0"/>
              <a:t>активних суб’єктів </a:t>
            </a:r>
            <a:r>
              <a:rPr lang="uk-UA" sz="1900" dirty="0"/>
              <a:t>ЗЕД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1900" dirty="0"/>
              <a:t>6 500 </a:t>
            </a:r>
            <a:r>
              <a:rPr lang="uk-UA" sz="1900" dirty="0" smtClean="0"/>
              <a:t>посадових осіб митних </a:t>
            </a:r>
            <a:r>
              <a:rPr lang="uk-UA" sz="1900" dirty="0"/>
              <a:t>органів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1900" dirty="0"/>
              <a:t>76 банків, 249 страхових компаній, 2 НФП</a:t>
            </a:r>
            <a:endParaRPr sz="1900" dirty="0"/>
          </a:p>
        </p:txBody>
      </p:sp>
      <p:sp>
        <p:nvSpPr>
          <p:cNvPr id="103" name="Угода про Асоціацію з ЄС"/>
          <p:cNvSpPr txBox="1"/>
          <p:nvPr/>
        </p:nvSpPr>
        <p:spPr>
          <a:xfrm>
            <a:off x="558742" y="3664267"/>
            <a:ext cx="2432341" cy="6397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093" tIns="27093" rIns="27093" bIns="27093" anchor="b"/>
          <a:lstStyle/>
          <a:p>
            <a:pPr defTabSz="311554">
              <a:defRPr sz="3100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pPr>
            <a:r>
              <a:rPr lang="uk-UA" sz="2000" dirty="0"/>
              <a:t>Закон України </a:t>
            </a:r>
          </a:p>
          <a:p>
            <a:pPr defTabSz="311554">
              <a:defRPr sz="3100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pPr>
            <a:r>
              <a:rPr lang="uk-UA" sz="2000" dirty="0"/>
              <a:t># 78 - ІХ</a:t>
            </a:r>
            <a:endParaRPr lang="uk-UA" sz="2000" dirty="0"/>
          </a:p>
        </p:txBody>
      </p:sp>
      <p:sp>
        <p:nvSpPr>
          <p:cNvPr id="104" name="Угода про Асоціацію з ЄС"/>
          <p:cNvSpPr txBox="1"/>
          <p:nvPr/>
        </p:nvSpPr>
        <p:spPr>
          <a:xfrm>
            <a:off x="3798426" y="8301735"/>
            <a:ext cx="2670324" cy="923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093" tIns="27093" rIns="27093" bIns="27093" anchor="b"/>
          <a:lstStyle/>
          <a:p>
            <a:r>
              <a:rPr lang="uk-UA" sz="2000" dirty="0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</a:rPr>
              <a:t>Навчання посадових осіб митниці та бізнесу</a:t>
            </a:r>
          </a:p>
        </p:txBody>
      </p:sp>
      <p:sp>
        <p:nvSpPr>
          <p:cNvPr id="107" name="Rectangle"/>
          <p:cNvSpPr/>
          <p:nvPr/>
        </p:nvSpPr>
        <p:spPr>
          <a:xfrm>
            <a:off x="6995653" y="4417727"/>
            <a:ext cx="5291134" cy="2136805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sp>
        <p:nvSpPr>
          <p:cNvPr id="109" name="Rectangle"/>
          <p:cNvSpPr/>
          <p:nvPr/>
        </p:nvSpPr>
        <p:spPr>
          <a:xfrm>
            <a:off x="6986973" y="2105214"/>
            <a:ext cx="5291135" cy="1744050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sp>
        <p:nvSpPr>
          <p:cNvPr id="110" name="Відсутність встановлених вимог до систем обміну інформацією та форматів обміну даними"/>
          <p:cNvSpPr txBox="1"/>
          <p:nvPr/>
        </p:nvSpPr>
        <p:spPr>
          <a:xfrm>
            <a:off x="7060900" y="4408220"/>
            <a:ext cx="5155915" cy="20954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>
                <a:solidFill>
                  <a:srgbClr val="5E5E5E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1850" dirty="0" smtClean="0"/>
              <a:t>Підготовка </a:t>
            </a:r>
            <a:r>
              <a:rPr lang="en-US" sz="1850" dirty="0"/>
              <a:t>IT </a:t>
            </a:r>
            <a:r>
              <a:rPr lang="uk-UA" sz="1850" dirty="0"/>
              <a:t>інфраструктури для тестового </a:t>
            </a:r>
            <a:r>
              <a:rPr lang="uk-UA" sz="1850" dirty="0" smtClean="0"/>
              <a:t>середовища</a:t>
            </a:r>
            <a:endParaRPr lang="uk-UA" sz="185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1850" dirty="0"/>
              <a:t>Тестування системи управління гарантіями</a:t>
            </a:r>
            <a:r>
              <a:rPr lang="ru-RU" sz="1850" dirty="0"/>
              <a:t>, системи дозволів на спрощення, форматів даних </a:t>
            </a:r>
            <a:r>
              <a:rPr lang="ru-RU" sz="1850" dirty="0" err="1"/>
              <a:t>транзитних</a:t>
            </a:r>
            <a:r>
              <a:rPr lang="ru-RU" sz="1850" dirty="0"/>
              <a:t> </a:t>
            </a:r>
            <a:r>
              <a:rPr lang="ru-RU" sz="1850" dirty="0" err="1" smtClean="0"/>
              <a:t>декларацій</a:t>
            </a:r>
            <a:endParaRPr lang="en-US" sz="185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1850" dirty="0"/>
              <a:t>Розробка модуля автоматизованої оцінки ризиків та </a:t>
            </a:r>
            <a:r>
              <a:rPr lang="en-US" sz="1850" dirty="0"/>
              <a:t>Help </a:t>
            </a:r>
            <a:r>
              <a:rPr lang="en-US" sz="1850" dirty="0" smtClean="0"/>
              <a:t>Desk</a:t>
            </a:r>
            <a:endParaRPr sz="1850" dirty="0"/>
          </a:p>
        </p:txBody>
      </p:sp>
      <p:sp>
        <p:nvSpPr>
          <p:cNvPr id="111" name="Відсутність встановлених вимог до систем обміну інформацією та форматів обміну даними"/>
          <p:cNvSpPr txBox="1"/>
          <p:nvPr/>
        </p:nvSpPr>
        <p:spPr>
          <a:xfrm>
            <a:off x="7104753" y="2044212"/>
            <a:ext cx="5182036" cy="18569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>
                <a:solidFill>
                  <a:srgbClr val="5E5E5E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1900" dirty="0"/>
              <a:t>Імплементація положень Конвенції «Про процедуру спільного транзиту» (</a:t>
            </a:r>
            <a:r>
              <a:rPr lang="uk-UA" sz="1900" u="sng" dirty="0"/>
              <a:t>300 сторінок</a:t>
            </a:r>
            <a:r>
              <a:rPr lang="uk-UA" sz="1900" dirty="0" smtClean="0"/>
              <a:t>)</a:t>
            </a:r>
            <a:endParaRPr lang="uk-UA" sz="19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1900" dirty="0"/>
              <a:t>Імплементація  положень </a:t>
            </a:r>
            <a:r>
              <a:rPr lang="en-US" sz="1900" dirty="0"/>
              <a:t>Transit Manual (</a:t>
            </a:r>
            <a:r>
              <a:rPr lang="en-US" sz="1900" u="sng" dirty="0"/>
              <a:t>675 </a:t>
            </a:r>
            <a:r>
              <a:rPr lang="uk-UA" sz="1900" u="sng" dirty="0"/>
              <a:t>сторінок</a:t>
            </a:r>
            <a:r>
              <a:rPr lang="uk-UA" sz="1900" dirty="0" smtClean="0"/>
              <a:t>)</a:t>
            </a:r>
            <a:endParaRPr lang="uk-UA" sz="19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1900" dirty="0"/>
              <a:t>Імплементація положень Регламентів </a:t>
            </a:r>
            <a:r>
              <a:rPr lang="en-US" sz="1900" dirty="0"/>
              <a:t>No </a:t>
            </a:r>
            <a:r>
              <a:rPr lang="uk-UA" sz="1900" dirty="0"/>
              <a:t>2015/</a:t>
            </a:r>
            <a:r>
              <a:rPr lang="en-US" sz="1900" dirty="0"/>
              <a:t>2446, </a:t>
            </a:r>
            <a:r>
              <a:rPr lang="uk-UA" sz="1900" dirty="0"/>
              <a:t>2015/</a:t>
            </a:r>
            <a:r>
              <a:rPr lang="en-US" sz="1900" dirty="0"/>
              <a:t>2447 (</a:t>
            </a:r>
            <a:r>
              <a:rPr lang="uk-UA" sz="1900" u="sng" dirty="0"/>
              <a:t>більше 200 сторінок</a:t>
            </a:r>
            <a:r>
              <a:rPr lang="uk-UA" sz="1900" dirty="0" smtClean="0"/>
              <a:t>)</a:t>
            </a:r>
            <a:endParaRPr sz="1900" dirty="0"/>
          </a:p>
        </p:txBody>
      </p:sp>
    </p:spTree>
    <p:extLst>
      <p:ext uri="{BB962C8B-B14F-4D97-AF65-F5344CB8AC3E}">
        <p14:creationId xmlns:p14="http://schemas.microsoft.com/office/powerpoint/2010/main" val="59536568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Прямая соединительная линия 133"/>
          <p:cNvCxnSpPr/>
          <p:nvPr/>
        </p:nvCxnSpPr>
        <p:spPr>
          <a:xfrm>
            <a:off x="2110715" y="4211533"/>
            <a:ext cx="0" cy="30402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11057164" y="4242860"/>
            <a:ext cx="4580" cy="596213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5" name="Прямая соединительная линия 74"/>
          <p:cNvCxnSpPr>
            <a:endCxn id="83" idx="0"/>
          </p:cNvCxnSpPr>
          <p:nvPr/>
        </p:nvCxnSpPr>
        <p:spPr>
          <a:xfrm flipH="1">
            <a:off x="11109639" y="3177005"/>
            <a:ext cx="4245" cy="398055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1" name="Прямая соединительная линия 90"/>
          <p:cNvCxnSpPr/>
          <p:nvPr/>
        </p:nvCxnSpPr>
        <p:spPr>
          <a:xfrm flipH="1">
            <a:off x="8116956" y="3193355"/>
            <a:ext cx="4246" cy="349115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3" name="Прямая соединительная линия 92"/>
          <p:cNvCxnSpPr/>
          <p:nvPr/>
        </p:nvCxnSpPr>
        <p:spPr>
          <a:xfrm flipH="1">
            <a:off x="2131592" y="3170182"/>
            <a:ext cx="2144" cy="395351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6" name="Прямая соединительная линия 135"/>
          <p:cNvCxnSpPr/>
          <p:nvPr/>
        </p:nvCxnSpPr>
        <p:spPr>
          <a:xfrm flipH="1">
            <a:off x="1170209" y="4508420"/>
            <a:ext cx="2123" cy="32337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5" name="Прямая соединительная линия 134"/>
          <p:cNvCxnSpPr/>
          <p:nvPr/>
        </p:nvCxnSpPr>
        <p:spPr>
          <a:xfrm>
            <a:off x="3309273" y="4502355"/>
            <a:ext cx="0" cy="307765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1" name="Прямая соединительная линия 130"/>
          <p:cNvCxnSpPr/>
          <p:nvPr/>
        </p:nvCxnSpPr>
        <p:spPr>
          <a:xfrm flipH="1">
            <a:off x="9706211" y="4485181"/>
            <a:ext cx="2123" cy="32337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9" name="Прямая соединительная линия 128"/>
          <p:cNvCxnSpPr/>
          <p:nvPr/>
        </p:nvCxnSpPr>
        <p:spPr>
          <a:xfrm>
            <a:off x="8112711" y="4208003"/>
            <a:ext cx="0" cy="30402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8" name="Прямая соединительная линия 127"/>
          <p:cNvCxnSpPr/>
          <p:nvPr/>
        </p:nvCxnSpPr>
        <p:spPr>
          <a:xfrm flipH="1">
            <a:off x="1170209" y="5475544"/>
            <a:ext cx="4" cy="621428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5" name="Прямая соединительная линия 124"/>
          <p:cNvCxnSpPr/>
          <p:nvPr/>
        </p:nvCxnSpPr>
        <p:spPr>
          <a:xfrm flipH="1">
            <a:off x="3293208" y="5458782"/>
            <a:ext cx="4" cy="621428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8" name="Прямая соединительная линия 107"/>
          <p:cNvCxnSpPr/>
          <p:nvPr/>
        </p:nvCxnSpPr>
        <p:spPr>
          <a:xfrm flipH="1">
            <a:off x="5429094" y="5447831"/>
            <a:ext cx="4" cy="621428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7" name="Прямая соединительная линия 106"/>
          <p:cNvCxnSpPr/>
          <p:nvPr/>
        </p:nvCxnSpPr>
        <p:spPr>
          <a:xfrm flipH="1">
            <a:off x="7564978" y="5451916"/>
            <a:ext cx="4" cy="621428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1" name="Прямая соединительная линия 100"/>
          <p:cNvCxnSpPr/>
          <p:nvPr/>
        </p:nvCxnSpPr>
        <p:spPr>
          <a:xfrm flipH="1">
            <a:off x="9700858" y="5475544"/>
            <a:ext cx="4" cy="621428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8" name="Прямая соединительная линия 97"/>
          <p:cNvCxnSpPr>
            <a:stCxn id="111" idx="2"/>
          </p:cNvCxnSpPr>
          <p:nvPr/>
        </p:nvCxnSpPr>
        <p:spPr>
          <a:xfrm flipH="1">
            <a:off x="11836738" y="5451916"/>
            <a:ext cx="4" cy="621428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2" name="Rounded Rectangle"/>
          <p:cNvSpPr/>
          <p:nvPr/>
        </p:nvSpPr>
        <p:spPr>
          <a:xfrm>
            <a:off x="4469859" y="6090269"/>
            <a:ext cx="1931349" cy="3183732"/>
          </a:xfrm>
          <a:prstGeom prst="roundRect">
            <a:avLst>
              <a:gd name="adj" fmla="val 10380"/>
            </a:avLst>
          </a:prstGeom>
          <a:solidFill>
            <a:srgbClr val="FFFFFF"/>
          </a:solidFill>
          <a:ln w="76200" cap="flat">
            <a:solidFill>
              <a:srgbClr val="FDDB33"/>
            </a:solidFill>
            <a:prstDash val="solid"/>
            <a:round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defTabSz="825500"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14" name="Shape 2038"/>
          <p:cNvSpPr/>
          <p:nvPr/>
        </p:nvSpPr>
        <p:spPr>
          <a:xfrm>
            <a:off x="-4665870" y="8693673"/>
            <a:ext cx="35962" cy="691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</a:path>
            </a:pathLst>
          </a:custGeom>
          <a:solidFill>
            <a:srgbClr val="D16E8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590133">
              <a:lnSpc>
                <a:spcPct val="93000"/>
              </a:lnSpc>
              <a:defRPr sz="22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15" name="image1.png" descr="imag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589" y="179658"/>
            <a:ext cx="1125358" cy="10813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Line" descr="L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669" y="1555849"/>
            <a:ext cx="11846346" cy="182467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Зобов’язання України (Угода про Асоціацію)"/>
          <p:cNvSpPr txBox="1"/>
          <p:nvPr/>
        </p:nvSpPr>
        <p:spPr>
          <a:xfrm>
            <a:off x="1390322" y="635211"/>
            <a:ext cx="11101631" cy="736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1828800">
              <a:lnSpc>
                <a:spcPct val="120000"/>
              </a:lnSpc>
              <a:defRPr sz="3800" cap="all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pPr>
            <a:r>
              <a:rPr lang="uk-UA" dirty="0"/>
              <a:t>Нормативно-правові </a:t>
            </a:r>
            <a:r>
              <a:rPr lang="uk-UA" dirty="0" smtClean="0"/>
              <a:t>акти</a:t>
            </a:r>
            <a:endParaRPr lang="uk-UA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202387" y="4841050"/>
            <a:ext cx="1931349" cy="610866"/>
            <a:chOff x="682171" y="5334782"/>
            <a:chExt cx="1931349" cy="678740"/>
          </a:xfrm>
        </p:grpSpPr>
        <p:sp>
          <p:nvSpPr>
            <p:cNvPr id="52" name="Rounded Rectangle"/>
            <p:cNvSpPr/>
            <p:nvPr/>
          </p:nvSpPr>
          <p:spPr>
            <a:xfrm>
              <a:off x="682171" y="5334782"/>
              <a:ext cx="1931349" cy="678740"/>
            </a:xfrm>
            <a:prstGeom prst="roundRect">
              <a:avLst>
                <a:gd name="adj" fmla="val 10380"/>
              </a:avLst>
            </a:prstGeom>
            <a:solidFill>
              <a:srgbClr val="FFFFFF"/>
            </a:solidFill>
            <a:ln w="76200" cap="flat">
              <a:solidFill>
                <a:srgbClr val="FDDB33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50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46" name="Shape 2046"/>
            <p:cNvSpPr txBox="1"/>
            <p:nvPr/>
          </p:nvSpPr>
          <p:spPr>
            <a:xfrm>
              <a:off x="752855" y="5391553"/>
              <a:ext cx="1789979" cy="5373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1" defTabSz="590133">
                <a:lnSpc>
                  <a:spcPct val="93000"/>
                </a:lnSpc>
                <a:spcBef>
                  <a:spcPts val="200"/>
                </a:spcBef>
                <a:buSzPct val="100000"/>
                <a:tabLst>
                  <a:tab pos="1168400" algn="l"/>
                  <a:tab pos="1765300" algn="l"/>
                  <a:tab pos="2349500" algn="l"/>
                  <a:tab pos="2946400" algn="l"/>
                  <a:tab pos="3530600" algn="l"/>
                  <a:tab pos="4127500" algn="l"/>
                  <a:tab pos="4711700" algn="l"/>
                  <a:tab pos="5308600" algn="l"/>
                  <a:tab pos="5892800" algn="l"/>
                  <a:tab pos="6489700" algn="l"/>
                  <a:tab pos="7073900" algn="l"/>
                  <a:tab pos="7670800" algn="l"/>
                  <a:tab pos="8255000" algn="l"/>
                  <a:tab pos="8851900" algn="l"/>
                  <a:tab pos="9436100" algn="l"/>
                  <a:tab pos="10020300" algn="l"/>
                  <a:tab pos="10617200" algn="l"/>
                  <a:tab pos="11201400" algn="l"/>
                  <a:tab pos="11798300" algn="l"/>
                </a:tabLst>
                <a:defRPr sz="2000">
                  <a:solidFill>
                    <a:srgbClr val="535353"/>
                  </a:solidFill>
                  <a:latin typeface="Muller Narrow Light"/>
                  <a:ea typeface="Muller Narrow Light"/>
                  <a:cs typeface="Muller Narrow Light"/>
                  <a:sym typeface="Muller Narrow Light"/>
                </a:defRPr>
              </a:pPr>
              <a:r>
                <a:rPr lang="uk-UA" sz="1600" dirty="0">
                  <a:latin typeface="Muller Narrow ExtraBold" panose="00000900000000000000" pitchFamily="50" charset="-52"/>
                </a:rPr>
                <a:t>2</a:t>
              </a:r>
            </a:p>
            <a:p>
              <a:pPr lvl="1" defTabSz="590133">
                <a:lnSpc>
                  <a:spcPct val="93000"/>
                </a:lnSpc>
                <a:spcBef>
                  <a:spcPts val="200"/>
                </a:spcBef>
                <a:buSzPct val="100000"/>
                <a:tabLst>
                  <a:tab pos="1168400" algn="l"/>
                  <a:tab pos="1765300" algn="l"/>
                  <a:tab pos="2349500" algn="l"/>
                  <a:tab pos="2946400" algn="l"/>
                  <a:tab pos="3530600" algn="l"/>
                  <a:tab pos="4127500" algn="l"/>
                  <a:tab pos="4711700" algn="l"/>
                  <a:tab pos="5308600" algn="l"/>
                  <a:tab pos="5892800" algn="l"/>
                  <a:tab pos="6489700" algn="l"/>
                  <a:tab pos="7073900" algn="l"/>
                  <a:tab pos="7670800" algn="l"/>
                  <a:tab pos="8255000" algn="l"/>
                  <a:tab pos="8851900" algn="l"/>
                  <a:tab pos="9436100" algn="l"/>
                  <a:tab pos="10020300" algn="l"/>
                  <a:tab pos="10617200" algn="l"/>
                  <a:tab pos="11201400" algn="l"/>
                  <a:tab pos="11798300" algn="l"/>
                </a:tabLst>
                <a:defRPr sz="2000">
                  <a:solidFill>
                    <a:srgbClr val="535353"/>
                  </a:solidFill>
                  <a:latin typeface="Muller Narrow Light"/>
                  <a:ea typeface="Muller Narrow Light"/>
                  <a:cs typeface="Muller Narrow Light"/>
                  <a:sym typeface="Muller Narrow Light"/>
                </a:defRPr>
              </a:pPr>
              <a:r>
                <a:rPr lang="uk-UA" sz="1600" dirty="0" smtClean="0">
                  <a:latin typeface="Muller Narrow ExtraBold" panose="00000900000000000000" pitchFamily="50" charset="-52"/>
                </a:rPr>
                <a:t>ПОСТАНОВИ</a:t>
              </a:r>
              <a:endParaRPr lang="uk-UA" sz="1600" dirty="0">
                <a:latin typeface="Muller Narrow ExtraBold" panose="00000900000000000000" pitchFamily="50" charset="-52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2336123" y="4841050"/>
            <a:ext cx="1931349" cy="610866"/>
            <a:chOff x="2835998" y="5309776"/>
            <a:chExt cx="1931349" cy="678740"/>
          </a:xfrm>
        </p:grpSpPr>
        <p:sp>
          <p:nvSpPr>
            <p:cNvPr id="53" name="Rounded Rectangle"/>
            <p:cNvSpPr/>
            <p:nvPr/>
          </p:nvSpPr>
          <p:spPr>
            <a:xfrm>
              <a:off x="2835998" y="5309776"/>
              <a:ext cx="1931349" cy="678740"/>
            </a:xfrm>
            <a:prstGeom prst="roundRect">
              <a:avLst>
                <a:gd name="adj" fmla="val 10380"/>
              </a:avLst>
            </a:prstGeom>
            <a:solidFill>
              <a:srgbClr val="FFFFFF"/>
            </a:solidFill>
            <a:ln w="76200" cap="flat">
              <a:solidFill>
                <a:srgbClr val="FDDB33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50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51" name="Shape 2046"/>
            <p:cNvSpPr txBox="1"/>
            <p:nvPr/>
          </p:nvSpPr>
          <p:spPr>
            <a:xfrm>
              <a:off x="2920518" y="5380484"/>
              <a:ext cx="1762307" cy="5373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1" defTabSz="590133">
                <a:lnSpc>
                  <a:spcPct val="93000"/>
                </a:lnSpc>
                <a:spcBef>
                  <a:spcPts val="200"/>
                </a:spcBef>
                <a:buSzPct val="100000"/>
                <a:tabLst>
                  <a:tab pos="1168400" algn="l"/>
                  <a:tab pos="1765300" algn="l"/>
                  <a:tab pos="2349500" algn="l"/>
                  <a:tab pos="2946400" algn="l"/>
                  <a:tab pos="3530600" algn="l"/>
                  <a:tab pos="4127500" algn="l"/>
                  <a:tab pos="4711700" algn="l"/>
                  <a:tab pos="5308600" algn="l"/>
                  <a:tab pos="5892800" algn="l"/>
                  <a:tab pos="6489700" algn="l"/>
                  <a:tab pos="7073900" algn="l"/>
                  <a:tab pos="7670800" algn="l"/>
                  <a:tab pos="8255000" algn="l"/>
                  <a:tab pos="8851900" algn="l"/>
                  <a:tab pos="9436100" algn="l"/>
                  <a:tab pos="10020300" algn="l"/>
                  <a:tab pos="10617200" algn="l"/>
                  <a:tab pos="11201400" algn="l"/>
                  <a:tab pos="11798300" algn="l"/>
                </a:tabLst>
                <a:defRPr sz="2000">
                  <a:solidFill>
                    <a:srgbClr val="535353"/>
                  </a:solidFill>
                  <a:latin typeface="Muller Narrow Light"/>
                  <a:ea typeface="Muller Narrow Light"/>
                  <a:cs typeface="Muller Narrow Light"/>
                  <a:sym typeface="Muller Narrow Light"/>
                </a:defRPr>
              </a:pPr>
              <a:r>
                <a:rPr lang="uk-UA" sz="1600" dirty="0">
                  <a:latin typeface="Muller Narrow ExtraBold" panose="00000900000000000000" pitchFamily="50" charset="-52"/>
                </a:rPr>
                <a:t>1 </a:t>
              </a:r>
              <a:endParaRPr lang="uk-UA" sz="1600" dirty="0" smtClean="0">
                <a:latin typeface="Muller Narrow ExtraBold" panose="00000900000000000000" pitchFamily="50" charset="-52"/>
              </a:endParaRPr>
            </a:p>
            <a:p>
              <a:pPr lvl="1" defTabSz="590133">
                <a:lnSpc>
                  <a:spcPct val="93000"/>
                </a:lnSpc>
                <a:spcBef>
                  <a:spcPts val="200"/>
                </a:spcBef>
                <a:buSzPct val="100000"/>
                <a:tabLst>
                  <a:tab pos="1168400" algn="l"/>
                  <a:tab pos="1765300" algn="l"/>
                  <a:tab pos="2349500" algn="l"/>
                  <a:tab pos="2946400" algn="l"/>
                  <a:tab pos="3530600" algn="l"/>
                  <a:tab pos="4127500" algn="l"/>
                  <a:tab pos="4711700" algn="l"/>
                  <a:tab pos="5308600" algn="l"/>
                  <a:tab pos="5892800" algn="l"/>
                  <a:tab pos="6489700" algn="l"/>
                  <a:tab pos="7073900" algn="l"/>
                  <a:tab pos="7670800" algn="l"/>
                  <a:tab pos="8255000" algn="l"/>
                  <a:tab pos="8851900" algn="l"/>
                  <a:tab pos="9436100" algn="l"/>
                  <a:tab pos="10020300" algn="l"/>
                  <a:tab pos="10617200" algn="l"/>
                  <a:tab pos="11201400" algn="l"/>
                  <a:tab pos="11798300" algn="l"/>
                </a:tabLst>
                <a:defRPr sz="2000">
                  <a:solidFill>
                    <a:srgbClr val="535353"/>
                  </a:solidFill>
                  <a:latin typeface="Muller Narrow Light"/>
                  <a:ea typeface="Muller Narrow Light"/>
                  <a:cs typeface="Muller Narrow Light"/>
                  <a:sym typeface="Muller Narrow Light"/>
                </a:defRPr>
              </a:pPr>
              <a:r>
                <a:rPr lang="uk-UA" sz="1600" dirty="0" smtClean="0">
                  <a:latin typeface="Muller Narrow ExtraBold" panose="00000900000000000000" pitchFamily="50" charset="-52"/>
                </a:rPr>
                <a:t>ВНЕСЕННЯ </a:t>
              </a:r>
              <a:r>
                <a:rPr lang="uk-UA" sz="1600" dirty="0">
                  <a:latin typeface="Muller Narrow ExtraBold" panose="00000900000000000000" pitchFamily="50" charset="-52"/>
                </a:rPr>
                <a:t>ЗМІН</a:t>
              </a: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4469859" y="4841058"/>
            <a:ext cx="1931349" cy="610867"/>
            <a:chOff x="5242466" y="5462176"/>
            <a:chExt cx="1931349" cy="678740"/>
          </a:xfrm>
        </p:grpSpPr>
        <p:sp>
          <p:nvSpPr>
            <p:cNvPr id="54" name="Rounded Rectangle"/>
            <p:cNvSpPr/>
            <p:nvPr/>
          </p:nvSpPr>
          <p:spPr>
            <a:xfrm>
              <a:off x="5242466" y="5462176"/>
              <a:ext cx="1931349" cy="678740"/>
            </a:xfrm>
            <a:prstGeom prst="roundRect">
              <a:avLst>
                <a:gd name="adj" fmla="val 10380"/>
              </a:avLst>
            </a:prstGeom>
            <a:solidFill>
              <a:srgbClr val="FFFFFF"/>
            </a:solidFill>
            <a:ln w="76200" cap="flat">
              <a:solidFill>
                <a:srgbClr val="FDDB33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50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55" name="Shape 2046"/>
            <p:cNvSpPr txBox="1"/>
            <p:nvPr/>
          </p:nvSpPr>
          <p:spPr>
            <a:xfrm>
              <a:off x="5315952" y="5536096"/>
              <a:ext cx="1778021" cy="5373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1" defTabSz="590133">
                <a:lnSpc>
                  <a:spcPct val="93000"/>
                </a:lnSpc>
                <a:spcBef>
                  <a:spcPts val="200"/>
                </a:spcBef>
                <a:buSzPct val="100000"/>
                <a:tabLst>
                  <a:tab pos="1168400" algn="l"/>
                  <a:tab pos="1765300" algn="l"/>
                  <a:tab pos="2349500" algn="l"/>
                  <a:tab pos="2946400" algn="l"/>
                  <a:tab pos="3530600" algn="l"/>
                  <a:tab pos="4127500" algn="l"/>
                  <a:tab pos="4711700" algn="l"/>
                  <a:tab pos="5308600" algn="l"/>
                  <a:tab pos="5892800" algn="l"/>
                  <a:tab pos="6489700" algn="l"/>
                  <a:tab pos="7073900" algn="l"/>
                  <a:tab pos="7670800" algn="l"/>
                  <a:tab pos="8255000" algn="l"/>
                  <a:tab pos="8851900" algn="l"/>
                  <a:tab pos="9436100" algn="l"/>
                  <a:tab pos="10020300" algn="l"/>
                  <a:tab pos="10617200" algn="l"/>
                  <a:tab pos="11201400" algn="l"/>
                  <a:tab pos="11798300" algn="l"/>
                </a:tabLst>
                <a:defRPr sz="2000">
                  <a:solidFill>
                    <a:srgbClr val="535353"/>
                  </a:solidFill>
                  <a:latin typeface="Muller Narrow Light"/>
                  <a:ea typeface="Muller Narrow Light"/>
                  <a:cs typeface="Muller Narrow Light"/>
                  <a:sym typeface="Muller Narrow Light"/>
                </a:defRPr>
              </a:pPr>
              <a:r>
                <a:rPr lang="uk-UA" sz="1600" dirty="0">
                  <a:latin typeface="Muller Narrow ExtraBold" panose="00000900000000000000" pitchFamily="50" charset="-52"/>
                </a:rPr>
                <a:t>1</a:t>
              </a:r>
            </a:p>
            <a:p>
              <a:pPr lvl="1" defTabSz="590133">
                <a:lnSpc>
                  <a:spcPct val="93000"/>
                </a:lnSpc>
                <a:spcBef>
                  <a:spcPts val="200"/>
                </a:spcBef>
                <a:buSzPct val="100000"/>
                <a:tabLst>
                  <a:tab pos="1168400" algn="l"/>
                  <a:tab pos="1765300" algn="l"/>
                  <a:tab pos="2349500" algn="l"/>
                  <a:tab pos="2946400" algn="l"/>
                  <a:tab pos="3530600" algn="l"/>
                  <a:tab pos="4127500" algn="l"/>
                  <a:tab pos="4711700" algn="l"/>
                  <a:tab pos="5308600" algn="l"/>
                  <a:tab pos="5892800" algn="l"/>
                  <a:tab pos="6489700" algn="l"/>
                  <a:tab pos="7073900" algn="l"/>
                  <a:tab pos="7670800" algn="l"/>
                  <a:tab pos="8255000" algn="l"/>
                  <a:tab pos="8851900" algn="l"/>
                  <a:tab pos="9436100" algn="l"/>
                  <a:tab pos="10020300" algn="l"/>
                  <a:tab pos="10617200" algn="l"/>
                  <a:tab pos="11201400" algn="l"/>
                  <a:tab pos="11798300" algn="l"/>
                </a:tabLst>
                <a:defRPr sz="2000">
                  <a:solidFill>
                    <a:srgbClr val="535353"/>
                  </a:solidFill>
                  <a:latin typeface="Muller Narrow Light"/>
                  <a:ea typeface="Muller Narrow Light"/>
                  <a:cs typeface="Muller Narrow Light"/>
                  <a:sym typeface="Muller Narrow Light"/>
                </a:defRPr>
              </a:pPr>
              <a:r>
                <a:rPr lang="uk-UA" sz="1600" dirty="0" smtClean="0">
                  <a:latin typeface="Muller Narrow ExtraBold" panose="00000900000000000000" pitchFamily="50" charset="-52"/>
                </a:rPr>
                <a:t>НАКАЗ</a:t>
              </a:r>
              <a:endParaRPr lang="uk-UA" sz="1600" dirty="0">
                <a:latin typeface="Muller Narrow ExtraBold" panose="00000900000000000000" pitchFamily="50" charset="-52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6603595" y="4841049"/>
            <a:ext cx="1931349" cy="610866"/>
            <a:chOff x="7772303" y="5614576"/>
            <a:chExt cx="1931349" cy="678740"/>
          </a:xfrm>
        </p:grpSpPr>
        <p:sp>
          <p:nvSpPr>
            <p:cNvPr id="56" name="Rounded Rectangle"/>
            <p:cNvSpPr/>
            <p:nvPr/>
          </p:nvSpPr>
          <p:spPr>
            <a:xfrm>
              <a:off x="7772303" y="5614576"/>
              <a:ext cx="1931349" cy="678740"/>
            </a:xfrm>
            <a:prstGeom prst="roundRect">
              <a:avLst>
                <a:gd name="adj" fmla="val 10380"/>
              </a:avLst>
            </a:prstGeom>
            <a:solidFill>
              <a:srgbClr val="FFFFFF"/>
            </a:solidFill>
            <a:ln w="76200" cap="flat">
              <a:solidFill>
                <a:srgbClr val="FDDB33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50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57" name="Shape 2046"/>
            <p:cNvSpPr txBox="1"/>
            <p:nvPr/>
          </p:nvSpPr>
          <p:spPr>
            <a:xfrm>
              <a:off x="7814563" y="5685285"/>
              <a:ext cx="1846829" cy="5373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1" defTabSz="590133">
                <a:lnSpc>
                  <a:spcPct val="93000"/>
                </a:lnSpc>
                <a:spcBef>
                  <a:spcPts val="200"/>
                </a:spcBef>
                <a:buSzPct val="100000"/>
                <a:tabLst>
                  <a:tab pos="1168400" algn="l"/>
                  <a:tab pos="1765300" algn="l"/>
                  <a:tab pos="2349500" algn="l"/>
                  <a:tab pos="2946400" algn="l"/>
                  <a:tab pos="3530600" algn="l"/>
                  <a:tab pos="4127500" algn="l"/>
                  <a:tab pos="4711700" algn="l"/>
                  <a:tab pos="5308600" algn="l"/>
                  <a:tab pos="5892800" algn="l"/>
                  <a:tab pos="6489700" algn="l"/>
                  <a:tab pos="7073900" algn="l"/>
                  <a:tab pos="7670800" algn="l"/>
                  <a:tab pos="8255000" algn="l"/>
                  <a:tab pos="8851900" algn="l"/>
                  <a:tab pos="9436100" algn="l"/>
                  <a:tab pos="10020300" algn="l"/>
                  <a:tab pos="10617200" algn="l"/>
                  <a:tab pos="11201400" algn="l"/>
                  <a:tab pos="11798300" algn="l"/>
                </a:tabLst>
                <a:defRPr sz="2000">
                  <a:solidFill>
                    <a:srgbClr val="535353"/>
                  </a:solidFill>
                  <a:latin typeface="Muller Narrow Light"/>
                  <a:ea typeface="Muller Narrow Light"/>
                  <a:cs typeface="Muller Narrow Light"/>
                  <a:sym typeface="Muller Narrow Light"/>
                </a:defRPr>
              </a:pPr>
              <a:r>
                <a:rPr lang="uk-UA" sz="1600" dirty="0">
                  <a:latin typeface="Muller Narrow ExtraBold" panose="00000900000000000000" pitchFamily="50" charset="-52"/>
                </a:rPr>
                <a:t>4 </a:t>
              </a:r>
            </a:p>
            <a:p>
              <a:pPr lvl="1" defTabSz="590133">
                <a:lnSpc>
                  <a:spcPct val="93000"/>
                </a:lnSpc>
                <a:spcBef>
                  <a:spcPts val="200"/>
                </a:spcBef>
                <a:buSzPct val="100000"/>
                <a:tabLst>
                  <a:tab pos="1168400" algn="l"/>
                  <a:tab pos="1765300" algn="l"/>
                  <a:tab pos="2349500" algn="l"/>
                  <a:tab pos="2946400" algn="l"/>
                  <a:tab pos="3530600" algn="l"/>
                  <a:tab pos="4127500" algn="l"/>
                  <a:tab pos="4711700" algn="l"/>
                  <a:tab pos="5308600" algn="l"/>
                  <a:tab pos="5892800" algn="l"/>
                  <a:tab pos="6489700" algn="l"/>
                  <a:tab pos="7073900" algn="l"/>
                  <a:tab pos="7670800" algn="l"/>
                  <a:tab pos="8255000" algn="l"/>
                  <a:tab pos="8851900" algn="l"/>
                  <a:tab pos="9436100" algn="l"/>
                  <a:tab pos="10020300" algn="l"/>
                  <a:tab pos="10617200" algn="l"/>
                  <a:tab pos="11201400" algn="l"/>
                  <a:tab pos="11798300" algn="l"/>
                </a:tabLst>
                <a:defRPr sz="2000">
                  <a:solidFill>
                    <a:srgbClr val="535353"/>
                  </a:solidFill>
                  <a:latin typeface="Muller Narrow Light"/>
                  <a:ea typeface="Muller Narrow Light"/>
                  <a:cs typeface="Muller Narrow Light"/>
                  <a:sym typeface="Muller Narrow Light"/>
                </a:defRPr>
              </a:pPr>
              <a:r>
                <a:rPr lang="uk-UA" sz="1600" dirty="0" smtClean="0">
                  <a:latin typeface="Muller Narrow ExtraBold" panose="00000900000000000000" pitchFamily="50" charset="-52"/>
                </a:rPr>
                <a:t>НАКАЗИ</a:t>
              </a:r>
              <a:endParaRPr lang="uk-UA" sz="1600" dirty="0">
                <a:latin typeface="Muller Narrow ExtraBold" panose="00000900000000000000" pitchFamily="50" charset="-52"/>
              </a:endParaRPr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8737331" y="4841050"/>
            <a:ext cx="1931349" cy="610866"/>
            <a:chOff x="9923319" y="5614576"/>
            <a:chExt cx="1931349" cy="678740"/>
          </a:xfrm>
        </p:grpSpPr>
        <p:sp>
          <p:nvSpPr>
            <p:cNvPr id="66" name="Rounded Rectangle"/>
            <p:cNvSpPr/>
            <p:nvPr/>
          </p:nvSpPr>
          <p:spPr>
            <a:xfrm>
              <a:off x="9923319" y="5614576"/>
              <a:ext cx="1931349" cy="678740"/>
            </a:xfrm>
            <a:prstGeom prst="roundRect">
              <a:avLst>
                <a:gd name="adj" fmla="val 10380"/>
              </a:avLst>
            </a:prstGeom>
            <a:solidFill>
              <a:srgbClr val="FFFFFF"/>
            </a:solidFill>
            <a:ln w="76200" cap="flat">
              <a:solidFill>
                <a:srgbClr val="FDDB33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50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67" name="Shape 2046"/>
            <p:cNvSpPr txBox="1"/>
            <p:nvPr/>
          </p:nvSpPr>
          <p:spPr>
            <a:xfrm>
              <a:off x="9965577" y="5685284"/>
              <a:ext cx="1846829" cy="5373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1" defTabSz="590133">
                <a:lnSpc>
                  <a:spcPct val="93000"/>
                </a:lnSpc>
                <a:spcBef>
                  <a:spcPts val="200"/>
                </a:spcBef>
                <a:buSzPct val="100000"/>
                <a:tabLst>
                  <a:tab pos="1168400" algn="l"/>
                  <a:tab pos="1765300" algn="l"/>
                  <a:tab pos="2349500" algn="l"/>
                  <a:tab pos="2946400" algn="l"/>
                  <a:tab pos="3530600" algn="l"/>
                  <a:tab pos="4127500" algn="l"/>
                  <a:tab pos="4711700" algn="l"/>
                  <a:tab pos="5308600" algn="l"/>
                  <a:tab pos="5892800" algn="l"/>
                  <a:tab pos="6489700" algn="l"/>
                  <a:tab pos="7073900" algn="l"/>
                  <a:tab pos="7670800" algn="l"/>
                  <a:tab pos="8255000" algn="l"/>
                  <a:tab pos="8851900" algn="l"/>
                  <a:tab pos="9436100" algn="l"/>
                  <a:tab pos="10020300" algn="l"/>
                  <a:tab pos="10617200" algn="l"/>
                  <a:tab pos="11201400" algn="l"/>
                  <a:tab pos="11798300" algn="l"/>
                </a:tabLst>
                <a:defRPr sz="2000">
                  <a:solidFill>
                    <a:srgbClr val="535353"/>
                  </a:solidFill>
                  <a:latin typeface="Muller Narrow Light"/>
                  <a:ea typeface="Muller Narrow Light"/>
                  <a:cs typeface="Muller Narrow Light"/>
                  <a:sym typeface="Muller Narrow Light"/>
                </a:defRPr>
              </a:pPr>
              <a:r>
                <a:rPr lang="uk-UA" sz="1600" dirty="0">
                  <a:latin typeface="Muller Narrow ExtraBold" panose="00000900000000000000" pitchFamily="50" charset="-52"/>
                </a:rPr>
                <a:t>5</a:t>
              </a:r>
            </a:p>
            <a:p>
              <a:pPr lvl="1" defTabSz="590133">
                <a:lnSpc>
                  <a:spcPct val="93000"/>
                </a:lnSpc>
                <a:spcBef>
                  <a:spcPts val="200"/>
                </a:spcBef>
                <a:buSzPct val="100000"/>
                <a:tabLst>
                  <a:tab pos="1168400" algn="l"/>
                  <a:tab pos="1765300" algn="l"/>
                  <a:tab pos="2349500" algn="l"/>
                  <a:tab pos="2946400" algn="l"/>
                  <a:tab pos="3530600" algn="l"/>
                  <a:tab pos="4127500" algn="l"/>
                  <a:tab pos="4711700" algn="l"/>
                  <a:tab pos="5308600" algn="l"/>
                  <a:tab pos="5892800" algn="l"/>
                  <a:tab pos="6489700" algn="l"/>
                  <a:tab pos="7073900" algn="l"/>
                  <a:tab pos="7670800" algn="l"/>
                  <a:tab pos="8255000" algn="l"/>
                  <a:tab pos="8851900" algn="l"/>
                  <a:tab pos="9436100" algn="l"/>
                  <a:tab pos="10020300" algn="l"/>
                  <a:tab pos="10617200" algn="l"/>
                  <a:tab pos="11201400" algn="l"/>
                  <a:tab pos="11798300" algn="l"/>
                </a:tabLst>
                <a:defRPr sz="2000">
                  <a:solidFill>
                    <a:srgbClr val="535353"/>
                  </a:solidFill>
                  <a:latin typeface="Muller Narrow Light"/>
                  <a:ea typeface="Muller Narrow Light"/>
                  <a:cs typeface="Muller Narrow Light"/>
                  <a:sym typeface="Muller Narrow Light"/>
                </a:defRPr>
              </a:pPr>
              <a:r>
                <a:rPr lang="uk-UA" sz="1600" dirty="0">
                  <a:latin typeface="Muller Narrow ExtraBold" panose="00000900000000000000" pitchFamily="50" charset="-52"/>
                </a:rPr>
                <a:t>ВНЕСЕННЯ ЗМІН</a:t>
              </a: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3920102" y="3575060"/>
            <a:ext cx="2408344" cy="648664"/>
            <a:chOff x="4563105" y="3806893"/>
            <a:chExt cx="2075999" cy="648664"/>
          </a:xfrm>
        </p:grpSpPr>
        <p:sp>
          <p:nvSpPr>
            <p:cNvPr id="48" name="Rounded Rectangle"/>
            <p:cNvSpPr/>
            <p:nvPr/>
          </p:nvSpPr>
          <p:spPr>
            <a:xfrm>
              <a:off x="4563105" y="3806893"/>
              <a:ext cx="2075999" cy="637696"/>
            </a:xfrm>
            <a:prstGeom prst="roundRect">
              <a:avLst>
                <a:gd name="adj" fmla="val 10380"/>
              </a:avLst>
            </a:prstGeom>
            <a:solidFill>
              <a:srgbClr val="FFFFFF"/>
            </a:solidFill>
            <a:ln w="76200" cap="flat">
              <a:solidFill>
                <a:srgbClr val="FDDB33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50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09" name="Shape 2046"/>
            <p:cNvSpPr txBox="1"/>
            <p:nvPr/>
          </p:nvSpPr>
          <p:spPr>
            <a:xfrm>
              <a:off x="4563105" y="3825897"/>
              <a:ext cx="2075999" cy="629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1" defTabSz="590133">
                <a:lnSpc>
                  <a:spcPct val="93000"/>
                </a:lnSpc>
                <a:spcBef>
                  <a:spcPts val="200"/>
                </a:spcBef>
                <a:buSzPct val="100000"/>
                <a:tabLst>
                  <a:tab pos="1168400" algn="l"/>
                  <a:tab pos="1765300" algn="l"/>
                  <a:tab pos="2349500" algn="l"/>
                  <a:tab pos="2946400" algn="l"/>
                  <a:tab pos="3530600" algn="l"/>
                  <a:tab pos="4127500" algn="l"/>
                  <a:tab pos="4711700" algn="l"/>
                  <a:tab pos="5308600" algn="l"/>
                  <a:tab pos="5892800" algn="l"/>
                  <a:tab pos="6489700" algn="l"/>
                  <a:tab pos="7073900" algn="l"/>
                  <a:tab pos="7670800" algn="l"/>
                  <a:tab pos="8255000" algn="l"/>
                  <a:tab pos="8851900" algn="l"/>
                  <a:tab pos="9436100" algn="l"/>
                  <a:tab pos="10020300" algn="l"/>
                  <a:tab pos="10617200" algn="l"/>
                  <a:tab pos="11201400" algn="l"/>
                  <a:tab pos="11798300" algn="l"/>
                </a:tabLst>
                <a:defRPr sz="2000">
                  <a:solidFill>
                    <a:srgbClr val="535353"/>
                  </a:solidFill>
                  <a:latin typeface="Muller Narrow Light"/>
                  <a:ea typeface="Muller Narrow Light"/>
                  <a:cs typeface="Muller Narrow Light"/>
                  <a:sym typeface="Muller Narrow Light"/>
                </a:defRPr>
              </a:pPr>
              <a:r>
                <a:rPr lang="uk-UA" sz="2200" dirty="0" smtClean="0">
                  <a:solidFill>
                    <a:srgbClr val="535353"/>
                  </a:solidFill>
                  <a:latin typeface="Muller Narrow ExtraBold" panose="00000900000000000000" pitchFamily="50" charset="-52"/>
                  <a:ea typeface="Muller Narrow Light"/>
                  <a:cs typeface="Muller Narrow Light"/>
                </a:rPr>
                <a:t>СПІЛЬНИЙ  НАКАЗ  </a:t>
              </a:r>
              <a:r>
                <a:rPr lang="uk-UA" sz="2200" dirty="0">
                  <a:solidFill>
                    <a:srgbClr val="535353"/>
                  </a:solidFill>
                  <a:latin typeface="Muller Narrow ExtraBold" panose="00000900000000000000" pitchFamily="50" charset="-52"/>
                  <a:ea typeface="Muller Narrow Light"/>
                  <a:cs typeface="Muller Narrow Light"/>
                </a:rPr>
                <a:t>МФУ </a:t>
              </a:r>
              <a:r>
                <a:rPr lang="uk-UA" sz="2200" dirty="0" smtClean="0">
                  <a:solidFill>
                    <a:srgbClr val="535353"/>
                  </a:solidFill>
                  <a:latin typeface="Muller Narrow ExtraBold" panose="00000900000000000000" pitchFamily="50" charset="-52"/>
                  <a:ea typeface="Muller Narrow Light"/>
                  <a:cs typeface="Muller Narrow Light"/>
                </a:rPr>
                <a:t> ТА  </a:t>
              </a:r>
              <a:r>
                <a:rPr lang="uk-UA" sz="2200" dirty="0">
                  <a:solidFill>
                    <a:srgbClr val="535353"/>
                  </a:solidFill>
                  <a:latin typeface="Muller Narrow ExtraBold" panose="00000900000000000000" pitchFamily="50" charset="-52"/>
                  <a:ea typeface="Muller Narrow Light"/>
                  <a:cs typeface="Muller Narrow Light"/>
                </a:rPr>
                <a:t>НБУ</a:t>
              </a:r>
            </a:p>
          </p:txBody>
        </p:sp>
      </p:grpSp>
      <p:grpSp>
        <p:nvGrpSpPr>
          <p:cNvPr id="110" name="Группа 109"/>
          <p:cNvGrpSpPr/>
          <p:nvPr/>
        </p:nvGrpSpPr>
        <p:grpSpPr>
          <a:xfrm>
            <a:off x="10871067" y="4841050"/>
            <a:ext cx="1931349" cy="610866"/>
            <a:chOff x="9923319" y="5614576"/>
            <a:chExt cx="1931349" cy="678740"/>
          </a:xfrm>
        </p:grpSpPr>
        <p:sp>
          <p:nvSpPr>
            <p:cNvPr id="111" name="Rounded Rectangle"/>
            <p:cNvSpPr/>
            <p:nvPr/>
          </p:nvSpPr>
          <p:spPr>
            <a:xfrm>
              <a:off x="9923319" y="5614576"/>
              <a:ext cx="1931349" cy="678740"/>
            </a:xfrm>
            <a:prstGeom prst="roundRect">
              <a:avLst>
                <a:gd name="adj" fmla="val 10380"/>
              </a:avLst>
            </a:prstGeom>
            <a:solidFill>
              <a:srgbClr val="FFFFFF"/>
            </a:solidFill>
            <a:ln w="76200" cap="flat">
              <a:solidFill>
                <a:srgbClr val="FDDB33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50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12" name="Shape 2046"/>
            <p:cNvSpPr txBox="1"/>
            <p:nvPr/>
          </p:nvSpPr>
          <p:spPr>
            <a:xfrm>
              <a:off x="10007839" y="5683519"/>
              <a:ext cx="1762307" cy="54085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1" defTabSz="590133">
                <a:lnSpc>
                  <a:spcPct val="93000"/>
                </a:lnSpc>
                <a:spcBef>
                  <a:spcPts val="200"/>
                </a:spcBef>
                <a:buSzPct val="100000"/>
                <a:tabLst>
                  <a:tab pos="1168400" algn="l"/>
                  <a:tab pos="1765300" algn="l"/>
                  <a:tab pos="2349500" algn="l"/>
                  <a:tab pos="2946400" algn="l"/>
                  <a:tab pos="3530600" algn="l"/>
                  <a:tab pos="4127500" algn="l"/>
                  <a:tab pos="4711700" algn="l"/>
                  <a:tab pos="5308600" algn="l"/>
                  <a:tab pos="5892800" algn="l"/>
                  <a:tab pos="6489700" algn="l"/>
                  <a:tab pos="7073900" algn="l"/>
                  <a:tab pos="7670800" algn="l"/>
                  <a:tab pos="8255000" algn="l"/>
                  <a:tab pos="8851900" algn="l"/>
                  <a:tab pos="9436100" algn="l"/>
                  <a:tab pos="10020300" algn="l"/>
                  <a:tab pos="10617200" algn="l"/>
                  <a:tab pos="11201400" algn="l"/>
                  <a:tab pos="11798300" algn="l"/>
                </a:tabLst>
                <a:defRPr sz="2000">
                  <a:solidFill>
                    <a:srgbClr val="535353"/>
                  </a:solidFill>
                  <a:latin typeface="Muller Narrow Light"/>
                  <a:ea typeface="Muller Narrow Light"/>
                  <a:cs typeface="Muller Narrow Light"/>
                  <a:sym typeface="Muller Narrow Light"/>
                </a:defRPr>
              </a:pPr>
              <a:r>
                <a:rPr lang="uk-UA" sz="1600" dirty="0">
                  <a:latin typeface="Muller Narrow ExtraBold" panose="00000900000000000000" pitchFamily="50" charset="-52"/>
                </a:rPr>
                <a:t>1</a:t>
              </a:r>
            </a:p>
            <a:p>
              <a:pPr lvl="1" defTabSz="590133">
                <a:lnSpc>
                  <a:spcPct val="93000"/>
                </a:lnSpc>
                <a:spcBef>
                  <a:spcPts val="200"/>
                </a:spcBef>
                <a:buSzPct val="100000"/>
                <a:tabLst>
                  <a:tab pos="1168400" algn="l"/>
                  <a:tab pos="1765300" algn="l"/>
                  <a:tab pos="2349500" algn="l"/>
                  <a:tab pos="2946400" algn="l"/>
                  <a:tab pos="3530600" algn="l"/>
                  <a:tab pos="4127500" algn="l"/>
                  <a:tab pos="4711700" algn="l"/>
                  <a:tab pos="5308600" algn="l"/>
                  <a:tab pos="5892800" algn="l"/>
                  <a:tab pos="6489700" algn="l"/>
                  <a:tab pos="7073900" algn="l"/>
                  <a:tab pos="7670800" algn="l"/>
                  <a:tab pos="8255000" algn="l"/>
                  <a:tab pos="8851900" algn="l"/>
                  <a:tab pos="9436100" algn="l"/>
                  <a:tab pos="10020300" algn="l"/>
                  <a:tab pos="10617200" algn="l"/>
                  <a:tab pos="11201400" algn="l"/>
                  <a:tab pos="11798300" algn="l"/>
                </a:tabLst>
                <a:defRPr sz="2000">
                  <a:solidFill>
                    <a:srgbClr val="535353"/>
                  </a:solidFill>
                  <a:latin typeface="Muller Narrow Light"/>
                  <a:ea typeface="Muller Narrow Light"/>
                  <a:cs typeface="Muller Narrow Light"/>
                  <a:sym typeface="Muller Narrow Light"/>
                </a:defRPr>
              </a:pPr>
              <a:r>
                <a:rPr lang="uk-UA" sz="1600" dirty="0" smtClean="0">
                  <a:latin typeface="Muller Narrow ExtraBold" panose="00000900000000000000" pitchFamily="50" charset="-52"/>
                </a:rPr>
                <a:t>НАКАЗ</a:t>
              </a:r>
              <a:endParaRPr lang="uk-UA" sz="1600" dirty="0">
                <a:latin typeface="Muller Narrow ExtraBold" panose="00000900000000000000" pitchFamily="50" charset="-52"/>
              </a:endParaRPr>
            </a:p>
          </p:txBody>
        </p:sp>
      </p:grpSp>
      <p:sp>
        <p:nvSpPr>
          <p:cNvPr id="139" name="Rounded Rectangle"/>
          <p:cNvSpPr/>
          <p:nvPr/>
        </p:nvSpPr>
        <p:spPr>
          <a:xfrm>
            <a:off x="200243" y="6090269"/>
            <a:ext cx="1931349" cy="3183732"/>
          </a:xfrm>
          <a:prstGeom prst="roundRect">
            <a:avLst>
              <a:gd name="adj" fmla="val 10380"/>
            </a:avLst>
          </a:prstGeom>
          <a:solidFill>
            <a:srgbClr val="FFFFFF"/>
          </a:solidFill>
          <a:ln w="76200" cap="flat">
            <a:solidFill>
              <a:srgbClr val="FDDB33"/>
            </a:solidFill>
            <a:prstDash val="solid"/>
            <a:round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defTabSz="825500"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2" name="Rounded Rectangle"/>
          <p:cNvSpPr/>
          <p:nvPr/>
        </p:nvSpPr>
        <p:spPr>
          <a:xfrm>
            <a:off x="2336123" y="6096972"/>
            <a:ext cx="1931349" cy="3183732"/>
          </a:xfrm>
          <a:prstGeom prst="roundRect">
            <a:avLst>
              <a:gd name="adj" fmla="val 10380"/>
            </a:avLst>
          </a:prstGeom>
          <a:solidFill>
            <a:srgbClr val="FFFFFF"/>
          </a:solidFill>
          <a:ln w="76200" cap="flat">
            <a:solidFill>
              <a:srgbClr val="FDDB33"/>
            </a:solidFill>
            <a:prstDash val="solid"/>
            <a:round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defTabSz="825500"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3" name="Shape 2046"/>
          <p:cNvSpPr txBox="1"/>
          <p:nvPr/>
        </p:nvSpPr>
        <p:spPr>
          <a:xfrm>
            <a:off x="2420643" y="7592234"/>
            <a:ext cx="1762307" cy="1931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numCol="1" anchor="ctr">
            <a:spAutoFit/>
          </a:bodyPr>
          <a:lstStyle/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endParaRPr lang="uk-UA" sz="1350" dirty="0">
              <a:latin typeface="Muller Narrow Light" panose="00000400000000000000" pitchFamily="50" charset="-52"/>
            </a:endParaRPr>
          </a:p>
        </p:txBody>
      </p:sp>
      <p:sp>
        <p:nvSpPr>
          <p:cNvPr id="148" name="Rounded Rectangle"/>
          <p:cNvSpPr/>
          <p:nvPr/>
        </p:nvSpPr>
        <p:spPr>
          <a:xfrm>
            <a:off x="6603595" y="6090269"/>
            <a:ext cx="1931349" cy="3183731"/>
          </a:xfrm>
          <a:prstGeom prst="roundRect">
            <a:avLst>
              <a:gd name="adj" fmla="val 10380"/>
            </a:avLst>
          </a:prstGeom>
          <a:solidFill>
            <a:srgbClr val="FFFFFF"/>
          </a:solidFill>
          <a:ln w="76200" cap="flat">
            <a:solidFill>
              <a:srgbClr val="FDDB33"/>
            </a:solidFill>
            <a:prstDash val="solid"/>
            <a:round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defTabSz="825500"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400" dirty="0"/>
          </a:p>
        </p:txBody>
      </p:sp>
      <p:sp>
        <p:nvSpPr>
          <p:cNvPr id="149" name="Shape 2046"/>
          <p:cNvSpPr txBox="1"/>
          <p:nvPr/>
        </p:nvSpPr>
        <p:spPr>
          <a:xfrm>
            <a:off x="272000" y="6120667"/>
            <a:ext cx="1789979" cy="309347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numCol="1" anchor="ctr">
            <a:spAutoFit/>
          </a:bodyPr>
          <a:lstStyle/>
          <a:p>
            <a:pPr lvl="1" defTabSz="590133">
              <a:lnSpc>
                <a:spcPct val="93000"/>
              </a:lnSpc>
              <a:spcBef>
                <a:spcPts val="200"/>
              </a:spcBef>
              <a:buSzPct val="100000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1100" b="1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Питання для врегулювання:</a:t>
            </a: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1100" b="1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uk-UA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Порядок проведення оцінки (повторної оцінки), планування   та проведення моніторингу відповідності;</a:t>
            </a: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  <a:sym typeface="Muller Narrow Light"/>
              </a:rPr>
              <a:t>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Затвердження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ф</a:t>
            </a:r>
            <a:r>
              <a:rPr lang="uk-UA" sz="1100" dirty="0" err="1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  <a:sym typeface="Muller Narrow Light"/>
              </a:rPr>
              <a:t>орм</a:t>
            </a:r>
            <a:r>
              <a:rPr lang="uk-UA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  <a:sym typeface="Muller Narrow Light"/>
              </a:rPr>
              <a:t> </a:t>
            </a:r>
            <a:r>
              <a:rPr lang="uk-UA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  <a:sym typeface="Muller Narrow Light"/>
              </a:rPr>
              <a:t>заяви </a:t>
            </a:r>
            <a:r>
              <a:rPr lang="uk-UA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  <a:sym typeface="Muller Narrow Light"/>
              </a:rPr>
              <a:t>та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анкети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самооцінки</a:t>
            </a:r>
            <a:r>
              <a:rPr lang="ru-RU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;</a:t>
            </a: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Затвердження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форм </a:t>
            </a:r>
            <a:r>
              <a:rPr lang="ru-RU" sz="1100" dirty="0" err="1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звіт</a:t>
            </a:r>
            <a:r>
              <a:rPr lang="uk-UA" sz="1100" dirty="0" err="1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ів</a:t>
            </a:r>
            <a:r>
              <a:rPr lang="ru-RU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та </a:t>
            </a:r>
            <a:r>
              <a:rPr lang="uk-UA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висновків про проведення оцінки, плану проведення моніторингу відповідності та дозволу на застосування спеціального транзитного спрощення;</a:t>
            </a: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Порядок надання дозволу фінансового гаранта, критерії та нормативи, необхідні для отримання статусу фінансового гаранта.</a:t>
            </a:r>
            <a:endParaRPr lang="uk-UA" sz="1100" dirty="0">
              <a:solidFill>
                <a:srgbClr val="535353"/>
              </a:solidFill>
              <a:latin typeface="Muller Narrow Light" panose="00000400000000000000" pitchFamily="50" charset="-52"/>
              <a:ea typeface="Muller Narrow Light"/>
              <a:cs typeface="Muller Narrow Light"/>
            </a:endParaRPr>
          </a:p>
        </p:txBody>
      </p:sp>
      <p:sp>
        <p:nvSpPr>
          <p:cNvPr id="151" name="Rounded Rectangle"/>
          <p:cNvSpPr/>
          <p:nvPr/>
        </p:nvSpPr>
        <p:spPr>
          <a:xfrm>
            <a:off x="8737331" y="6096972"/>
            <a:ext cx="1931349" cy="3183732"/>
          </a:xfrm>
          <a:prstGeom prst="roundRect">
            <a:avLst>
              <a:gd name="adj" fmla="val 10380"/>
            </a:avLst>
          </a:prstGeom>
          <a:solidFill>
            <a:srgbClr val="FFFFFF"/>
          </a:solidFill>
          <a:ln w="76200" cap="flat">
            <a:solidFill>
              <a:srgbClr val="FDDB33"/>
            </a:solidFill>
            <a:prstDash val="solid"/>
            <a:round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defTabSz="825500"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400" dirty="0"/>
          </a:p>
        </p:txBody>
      </p:sp>
      <p:sp>
        <p:nvSpPr>
          <p:cNvPr id="152" name="Shape 2046"/>
          <p:cNvSpPr txBox="1"/>
          <p:nvPr/>
        </p:nvSpPr>
        <p:spPr>
          <a:xfrm>
            <a:off x="2420704" y="6184401"/>
            <a:ext cx="1762307" cy="17828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numCol="1" anchor="ctr">
            <a:spAutoFit/>
          </a:bodyPr>
          <a:lstStyle/>
          <a:p>
            <a:pPr lvl="1" defTabSz="590133">
              <a:lnSpc>
                <a:spcPct val="93000"/>
              </a:lnSpc>
              <a:spcBef>
                <a:spcPts val="200"/>
              </a:spcBef>
              <a:buSzPct val="100000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100" b="1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Постанова </a:t>
            </a:r>
            <a:r>
              <a:rPr lang="ru-RU" sz="1100" b="1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КМУ № 450 </a:t>
            </a:r>
            <a:r>
              <a:rPr lang="ru-RU" sz="1100" b="1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від</a:t>
            </a:r>
            <a:r>
              <a:rPr lang="ru-RU" sz="1100" b="1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21.05. 2012 </a:t>
            </a:r>
            <a:r>
              <a:rPr lang="ru-RU" sz="1100" b="1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року:</a:t>
            </a:r>
            <a:endParaRPr lang="ru-RU" sz="1100" b="1" dirty="0">
              <a:solidFill>
                <a:srgbClr val="535353"/>
              </a:solidFill>
              <a:latin typeface="Muller Narrow Light" panose="00000400000000000000" pitchFamily="50" charset="-52"/>
              <a:ea typeface="Muller Narrow Light"/>
              <a:cs typeface="Muller Narrow Light"/>
            </a:endParaRP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Порядок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внесення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змін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,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відкликання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та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визнання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митних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декларацій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недійсними</a:t>
            </a:r>
            <a:r>
              <a:rPr lang="ru-RU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з </a:t>
            </a:r>
            <a:r>
              <a:rPr lang="ru-RU" sz="1100" dirty="0" err="1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урахуванням</a:t>
            </a:r>
            <a:r>
              <a:rPr lang="ru-RU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положень</a:t>
            </a:r>
            <a:r>
              <a:rPr lang="ru-RU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Конвенції</a:t>
            </a:r>
            <a:r>
              <a:rPr lang="ru-RU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про процедуру </a:t>
            </a:r>
            <a:r>
              <a:rPr lang="ru-RU" sz="1100" dirty="0" err="1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спільного</a:t>
            </a:r>
            <a:r>
              <a:rPr lang="ru-RU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транзиту;</a:t>
            </a:r>
            <a:endParaRPr lang="ru-RU" sz="1100" dirty="0">
              <a:solidFill>
                <a:srgbClr val="535353"/>
              </a:solidFill>
              <a:latin typeface="Muller Narrow Light" panose="00000400000000000000" pitchFamily="50" charset="-52"/>
              <a:ea typeface="Muller Narrow Light"/>
              <a:cs typeface="Muller Narrow Light"/>
            </a:endParaRP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Затвердження</a:t>
            </a:r>
            <a:r>
              <a:rPr lang="ru-RU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форми</a:t>
            </a:r>
            <a:r>
              <a:rPr lang="ru-RU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митної</a:t>
            </a:r>
            <a:r>
              <a:rPr lang="ru-RU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декларації</a:t>
            </a:r>
            <a:r>
              <a:rPr lang="ru-RU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з </a:t>
            </a:r>
            <a:r>
              <a:rPr lang="ru-RU" sz="1100" dirty="0" err="1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обмеженим</a:t>
            </a:r>
            <a:r>
              <a:rPr lang="ru-RU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обсягом</a:t>
            </a:r>
            <a:r>
              <a:rPr lang="ru-RU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даних</a:t>
            </a:r>
            <a:r>
              <a:rPr lang="ru-RU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.</a:t>
            </a:r>
            <a:endParaRPr lang="uk-UA" sz="1100" dirty="0">
              <a:solidFill>
                <a:srgbClr val="535353"/>
              </a:solidFill>
              <a:latin typeface="Muller Narrow Light" panose="00000400000000000000" pitchFamily="50" charset="-52"/>
              <a:ea typeface="Muller Narrow Light"/>
              <a:cs typeface="Muller Narrow Light"/>
            </a:endParaRPr>
          </a:p>
        </p:txBody>
      </p:sp>
      <p:sp>
        <p:nvSpPr>
          <p:cNvPr id="154" name="Rounded Rectangle"/>
          <p:cNvSpPr/>
          <p:nvPr/>
        </p:nvSpPr>
        <p:spPr>
          <a:xfrm>
            <a:off x="10871067" y="6096972"/>
            <a:ext cx="1931349" cy="3183732"/>
          </a:xfrm>
          <a:prstGeom prst="roundRect">
            <a:avLst>
              <a:gd name="adj" fmla="val 10380"/>
            </a:avLst>
          </a:prstGeom>
          <a:solidFill>
            <a:srgbClr val="FFFFFF"/>
          </a:solidFill>
          <a:ln w="76200" cap="flat">
            <a:solidFill>
              <a:srgbClr val="FDDB33"/>
            </a:solidFill>
            <a:prstDash val="solid"/>
            <a:round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defTabSz="825500"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5" name="Shape 2046"/>
          <p:cNvSpPr txBox="1"/>
          <p:nvPr/>
        </p:nvSpPr>
        <p:spPr>
          <a:xfrm>
            <a:off x="10955585" y="6184401"/>
            <a:ext cx="1762307" cy="131061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numCol="1" anchor="ctr">
            <a:spAutoFit/>
          </a:bodyPr>
          <a:lstStyle/>
          <a:p>
            <a:pPr defTabSz="590133">
              <a:lnSpc>
                <a:spcPct val="93000"/>
              </a:lnSpc>
              <a:spcBef>
                <a:spcPts val="200"/>
              </a:spcBef>
              <a:buSzPct val="100000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100" b="1" dirty="0" err="1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Питання</a:t>
            </a:r>
            <a:r>
              <a:rPr lang="ru-RU" sz="1100" b="1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b="1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для </a:t>
            </a:r>
            <a:r>
              <a:rPr lang="ru-RU" sz="1100" b="1" dirty="0" err="1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врегулювання</a:t>
            </a:r>
            <a:r>
              <a:rPr lang="ru-RU" sz="1100" b="1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:</a:t>
            </a: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100" dirty="0" smtClean="0">
                <a:latin typeface="Muller Narrow Light" panose="00000400000000000000" pitchFamily="50" charset="-52"/>
              </a:rPr>
              <a:t> </a:t>
            </a:r>
            <a:r>
              <a:rPr lang="ru-RU" sz="1100" dirty="0" err="1" smtClean="0">
                <a:latin typeface="Muller Narrow Light" panose="00000400000000000000" pitchFamily="50" charset="-52"/>
              </a:rPr>
              <a:t>Визначення</a:t>
            </a:r>
            <a:r>
              <a:rPr lang="ru-RU" sz="1100" dirty="0" smtClean="0">
                <a:latin typeface="Muller Narrow Light" panose="00000400000000000000" pitchFamily="50" charset="-52"/>
              </a:rPr>
              <a:t> </a:t>
            </a:r>
            <a:r>
              <a:rPr lang="ru-RU" sz="1100" dirty="0" err="1" smtClean="0">
                <a:latin typeface="Muller Narrow Light" panose="00000400000000000000" pitchFamily="50" charset="-52"/>
              </a:rPr>
              <a:t>форми</a:t>
            </a:r>
            <a:r>
              <a:rPr lang="ru-RU" sz="1100" dirty="0" smtClean="0">
                <a:latin typeface="Muller Narrow Light" panose="00000400000000000000" pitchFamily="50" charset="-52"/>
              </a:rPr>
              <a:t> </a:t>
            </a:r>
            <a:r>
              <a:rPr lang="ru-RU" sz="1100" dirty="0">
                <a:latin typeface="Muller Narrow Light" panose="00000400000000000000" pitchFamily="50" charset="-52"/>
              </a:rPr>
              <a:t>та </a:t>
            </a:r>
            <a:r>
              <a:rPr lang="ru-RU" sz="1100" dirty="0" smtClean="0">
                <a:latin typeface="Muller Narrow Light" panose="00000400000000000000" pitchFamily="50" charset="-52"/>
              </a:rPr>
              <a:t>набору </a:t>
            </a:r>
            <a:r>
              <a:rPr lang="ru-RU" sz="1100" dirty="0">
                <a:latin typeface="Muller Narrow Light" panose="00000400000000000000" pitchFamily="50" charset="-52"/>
              </a:rPr>
              <a:t>даних </a:t>
            </a:r>
            <a:r>
              <a:rPr lang="ru-RU" sz="1100" dirty="0" err="1">
                <a:latin typeface="Muller Narrow Light" panose="00000400000000000000" pitchFamily="50" charset="-52"/>
              </a:rPr>
              <a:t>електронних</a:t>
            </a:r>
            <a:r>
              <a:rPr lang="ru-RU" sz="1100" dirty="0">
                <a:latin typeface="Muller Narrow Light" panose="00000400000000000000" pitchFamily="50" charset="-52"/>
              </a:rPr>
              <a:t> </a:t>
            </a:r>
            <a:r>
              <a:rPr lang="ru-RU" sz="1100" dirty="0" err="1" smtClean="0">
                <a:latin typeface="Muller Narrow Light" panose="00000400000000000000" pitchFamily="50" charset="-52"/>
              </a:rPr>
              <a:t>повідомлень</a:t>
            </a:r>
            <a:r>
              <a:rPr lang="ru-RU" sz="1100" dirty="0">
                <a:latin typeface="Muller Narrow Light" panose="00000400000000000000" pitchFamily="50" charset="-52"/>
              </a:rPr>
              <a:t> </a:t>
            </a:r>
            <a:r>
              <a:rPr lang="ru-RU" sz="1100" dirty="0" err="1" smtClean="0">
                <a:latin typeface="Muller Narrow Light" panose="00000400000000000000" pitchFamily="50" charset="-52"/>
              </a:rPr>
              <a:t>електронної</a:t>
            </a:r>
            <a:r>
              <a:rPr lang="ru-RU" sz="1100" dirty="0" smtClean="0">
                <a:latin typeface="Muller Narrow Light" panose="00000400000000000000" pitchFamily="50" charset="-52"/>
              </a:rPr>
              <a:t> </a:t>
            </a:r>
            <a:r>
              <a:rPr lang="ru-RU" sz="1100" dirty="0" err="1" smtClean="0">
                <a:latin typeface="Muller Narrow Light" panose="00000400000000000000" pitchFamily="50" charset="-52"/>
              </a:rPr>
              <a:t>транзитної</a:t>
            </a:r>
            <a:r>
              <a:rPr lang="ru-RU" sz="1100" dirty="0" smtClean="0">
                <a:latin typeface="Muller Narrow Light" panose="00000400000000000000" pitchFamily="50" charset="-52"/>
              </a:rPr>
              <a:t> </a:t>
            </a:r>
            <a:r>
              <a:rPr lang="ru-RU" sz="1100" dirty="0" err="1" smtClean="0">
                <a:latin typeface="Muller Narrow Light" panose="00000400000000000000" pitchFamily="50" charset="-52"/>
              </a:rPr>
              <a:t>системи</a:t>
            </a:r>
            <a:r>
              <a:rPr lang="ru-RU" sz="1100" dirty="0" smtClean="0">
                <a:latin typeface="Muller Narrow Light" panose="00000400000000000000" pitchFamily="50" charset="-52"/>
              </a:rPr>
              <a:t>;</a:t>
            </a:r>
            <a:endParaRPr lang="ru-RU" sz="1100" dirty="0">
              <a:latin typeface="Muller Narrow Light" panose="00000400000000000000" pitchFamily="50" charset="-52"/>
            </a:endParaRP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100" dirty="0">
                <a:latin typeface="Muller Narrow Light" panose="00000400000000000000" pitchFamily="50" charset="-52"/>
              </a:rPr>
              <a:t> </a:t>
            </a:r>
            <a:r>
              <a:rPr lang="ru-RU" sz="1100" dirty="0" err="1">
                <a:latin typeface="Muller Narrow Light" panose="00000400000000000000" pitchFamily="50" charset="-52"/>
              </a:rPr>
              <a:t>Визначення</a:t>
            </a:r>
            <a:r>
              <a:rPr lang="ru-RU" sz="1100" dirty="0">
                <a:latin typeface="Muller Narrow Light" panose="00000400000000000000" pitchFamily="50" charset="-52"/>
              </a:rPr>
              <a:t> </a:t>
            </a:r>
            <a:r>
              <a:rPr lang="ru-RU" sz="1100" dirty="0" err="1" smtClean="0">
                <a:latin typeface="Muller Narrow Light" panose="00000400000000000000" pitchFamily="50" charset="-52"/>
              </a:rPr>
              <a:t>форми</a:t>
            </a:r>
            <a:r>
              <a:rPr lang="ru-RU" sz="1100" dirty="0" smtClean="0">
                <a:latin typeface="Muller Narrow Light" panose="00000400000000000000" pitchFamily="50" charset="-52"/>
              </a:rPr>
              <a:t> </a:t>
            </a:r>
            <a:r>
              <a:rPr lang="ru-RU" sz="1100" dirty="0">
                <a:latin typeface="Muller Narrow Light" panose="00000400000000000000" pitchFamily="50" charset="-52"/>
              </a:rPr>
              <a:t>та набору </a:t>
            </a:r>
            <a:r>
              <a:rPr lang="ru-RU" sz="1100" dirty="0" err="1">
                <a:latin typeface="Muller Narrow Light" panose="00000400000000000000" pitchFamily="50" charset="-52"/>
              </a:rPr>
              <a:t>даних</a:t>
            </a:r>
            <a:r>
              <a:rPr lang="ru-RU" sz="1100" dirty="0">
                <a:latin typeface="Muller Narrow Light" panose="00000400000000000000" pitchFamily="50" charset="-52"/>
              </a:rPr>
              <a:t> електронних </a:t>
            </a:r>
            <a:r>
              <a:rPr lang="ru-RU" sz="1100" dirty="0" err="1">
                <a:latin typeface="Muller Narrow Light" panose="00000400000000000000" pitchFamily="50" charset="-52"/>
              </a:rPr>
              <a:t>повідомлень</a:t>
            </a:r>
            <a:r>
              <a:rPr lang="ru-RU" sz="1100" dirty="0">
                <a:latin typeface="Muller Narrow Light" panose="00000400000000000000" pitchFamily="50" charset="-52"/>
              </a:rPr>
              <a:t> </a:t>
            </a:r>
            <a:r>
              <a:rPr lang="ru-RU" sz="1100" dirty="0" err="1" smtClean="0">
                <a:latin typeface="Muller Narrow Light" panose="00000400000000000000" pitchFamily="50" charset="-52"/>
              </a:rPr>
              <a:t>електронної</a:t>
            </a:r>
            <a:r>
              <a:rPr lang="ru-RU" sz="1100" dirty="0" smtClean="0">
                <a:latin typeface="Muller Narrow Light" panose="00000400000000000000" pitchFamily="50" charset="-52"/>
              </a:rPr>
              <a:t> </a:t>
            </a:r>
            <a:r>
              <a:rPr lang="ru-RU" sz="1100" dirty="0" err="1" smtClean="0">
                <a:latin typeface="Muller Narrow Light" panose="00000400000000000000" pitchFamily="50" charset="-52"/>
              </a:rPr>
              <a:t>системи</a:t>
            </a:r>
            <a:r>
              <a:rPr lang="ru-RU" sz="1100" dirty="0" smtClean="0">
                <a:latin typeface="Muller Narrow Light" panose="00000400000000000000" pitchFamily="50" charset="-52"/>
              </a:rPr>
              <a:t> </a:t>
            </a:r>
            <a:r>
              <a:rPr lang="ru-RU" sz="1100" dirty="0" err="1" smtClean="0">
                <a:latin typeface="Muller Narrow Light" panose="00000400000000000000" pitchFamily="50" charset="-52"/>
              </a:rPr>
              <a:t>управління</a:t>
            </a:r>
            <a:r>
              <a:rPr lang="ru-RU" sz="1100" dirty="0" smtClean="0">
                <a:latin typeface="Muller Narrow Light" panose="00000400000000000000" pitchFamily="50" charset="-52"/>
              </a:rPr>
              <a:t> </a:t>
            </a:r>
            <a:r>
              <a:rPr lang="ru-RU" sz="1100" dirty="0" err="1" smtClean="0">
                <a:latin typeface="Muller Narrow Light" panose="00000400000000000000" pitchFamily="50" charset="-52"/>
              </a:rPr>
              <a:t>гарантіями</a:t>
            </a:r>
            <a:r>
              <a:rPr lang="ru-RU" sz="1100" dirty="0" smtClean="0">
                <a:latin typeface="Muller Narrow Light" panose="00000400000000000000" pitchFamily="50" charset="-52"/>
              </a:rPr>
              <a:t>.</a:t>
            </a:r>
            <a:endParaRPr lang="uk-UA" sz="1100" dirty="0">
              <a:latin typeface="Muller Narrow ExtraBold" panose="00000900000000000000" pitchFamily="50" charset="-52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723956" y="1844444"/>
            <a:ext cx="5556888" cy="948426"/>
            <a:chOff x="4237192" y="2079119"/>
            <a:chExt cx="4530414" cy="948426"/>
          </a:xfrm>
        </p:grpSpPr>
        <p:sp>
          <p:nvSpPr>
            <p:cNvPr id="126" name="Rounded Rectangle"/>
            <p:cNvSpPr/>
            <p:nvPr/>
          </p:nvSpPr>
          <p:spPr>
            <a:xfrm>
              <a:off x="4237192" y="2079119"/>
              <a:ext cx="4530414" cy="948426"/>
            </a:xfrm>
            <a:prstGeom prst="roundRect">
              <a:avLst>
                <a:gd name="adj" fmla="val 10380"/>
              </a:avLst>
            </a:prstGeom>
            <a:solidFill>
              <a:srgbClr val="FFFFFF"/>
            </a:solidFill>
            <a:ln w="76200" cap="flat">
              <a:solidFill>
                <a:srgbClr val="FDDB33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50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27" name="Shape 2046"/>
            <p:cNvSpPr txBox="1"/>
            <p:nvPr/>
          </p:nvSpPr>
          <p:spPr>
            <a:xfrm>
              <a:off x="4295555" y="2176674"/>
              <a:ext cx="4472051" cy="7728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1" defTabSz="590133">
                <a:lnSpc>
                  <a:spcPct val="93000"/>
                </a:lnSpc>
                <a:spcBef>
                  <a:spcPts val="200"/>
                </a:spcBef>
                <a:buSzPct val="100000"/>
                <a:tabLst>
                  <a:tab pos="1168400" algn="l"/>
                  <a:tab pos="1765300" algn="l"/>
                  <a:tab pos="2349500" algn="l"/>
                  <a:tab pos="2946400" algn="l"/>
                  <a:tab pos="3530600" algn="l"/>
                  <a:tab pos="4127500" algn="l"/>
                  <a:tab pos="4711700" algn="l"/>
                  <a:tab pos="5308600" algn="l"/>
                  <a:tab pos="5892800" algn="l"/>
                  <a:tab pos="6489700" algn="l"/>
                  <a:tab pos="7073900" algn="l"/>
                  <a:tab pos="7670800" algn="l"/>
                  <a:tab pos="8255000" algn="l"/>
                  <a:tab pos="8851900" algn="l"/>
                  <a:tab pos="9436100" algn="l"/>
                  <a:tab pos="10020300" algn="l"/>
                  <a:tab pos="10617200" algn="l"/>
                  <a:tab pos="11201400" algn="l"/>
                  <a:tab pos="11798300" algn="l"/>
                </a:tabLst>
                <a:defRPr sz="2000">
                  <a:solidFill>
                    <a:srgbClr val="535353"/>
                  </a:solidFill>
                  <a:latin typeface="Muller Narrow Light"/>
                  <a:ea typeface="Muller Narrow Light"/>
                  <a:cs typeface="Muller Narrow Light"/>
                  <a:sym typeface="Muller Narrow Light"/>
                </a:defRPr>
              </a:pPr>
              <a:r>
                <a:rPr lang="uk-UA" dirty="0">
                  <a:latin typeface="Muller Narrow ExtraBold" panose="00000900000000000000" pitchFamily="50" charset="-52"/>
                </a:rPr>
                <a:t>Закон України «Про режим спільного транзиту та запровадження національної електронної транзитної системи»</a:t>
              </a:r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6912784" y="3575060"/>
            <a:ext cx="2408344" cy="637696"/>
            <a:chOff x="4563105" y="3806893"/>
            <a:chExt cx="2075999" cy="637696"/>
          </a:xfrm>
        </p:grpSpPr>
        <p:sp>
          <p:nvSpPr>
            <p:cNvPr id="73" name="Rounded Rectangle"/>
            <p:cNvSpPr/>
            <p:nvPr/>
          </p:nvSpPr>
          <p:spPr>
            <a:xfrm>
              <a:off x="4563105" y="3806893"/>
              <a:ext cx="2075999" cy="637696"/>
            </a:xfrm>
            <a:prstGeom prst="roundRect">
              <a:avLst>
                <a:gd name="adj" fmla="val 10380"/>
              </a:avLst>
            </a:prstGeom>
            <a:solidFill>
              <a:srgbClr val="FFFFFF"/>
            </a:solidFill>
            <a:ln w="76200" cap="flat">
              <a:solidFill>
                <a:srgbClr val="FDDB33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50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76" name="Shape 2046"/>
            <p:cNvSpPr txBox="1"/>
            <p:nvPr/>
          </p:nvSpPr>
          <p:spPr>
            <a:xfrm>
              <a:off x="4563105" y="3983312"/>
              <a:ext cx="2075999" cy="3148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1" defTabSz="590133">
                <a:lnSpc>
                  <a:spcPct val="93000"/>
                </a:lnSpc>
                <a:spcBef>
                  <a:spcPts val="200"/>
                </a:spcBef>
                <a:buSzPct val="100000"/>
                <a:tabLst>
                  <a:tab pos="1168400" algn="l"/>
                  <a:tab pos="1765300" algn="l"/>
                  <a:tab pos="2349500" algn="l"/>
                  <a:tab pos="2946400" algn="l"/>
                  <a:tab pos="3530600" algn="l"/>
                  <a:tab pos="4127500" algn="l"/>
                  <a:tab pos="4711700" algn="l"/>
                  <a:tab pos="5308600" algn="l"/>
                  <a:tab pos="5892800" algn="l"/>
                  <a:tab pos="6489700" algn="l"/>
                  <a:tab pos="7073900" algn="l"/>
                  <a:tab pos="7670800" algn="l"/>
                  <a:tab pos="8255000" algn="l"/>
                  <a:tab pos="8851900" algn="l"/>
                  <a:tab pos="9436100" algn="l"/>
                  <a:tab pos="10020300" algn="l"/>
                  <a:tab pos="10617200" algn="l"/>
                  <a:tab pos="11201400" algn="l"/>
                  <a:tab pos="11798300" algn="l"/>
                </a:tabLst>
                <a:defRPr sz="2000">
                  <a:solidFill>
                    <a:srgbClr val="535353"/>
                  </a:solidFill>
                  <a:latin typeface="Muller Narrow Light"/>
                  <a:ea typeface="Muller Narrow Light"/>
                  <a:cs typeface="Muller Narrow Light"/>
                  <a:sym typeface="Muller Narrow Light"/>
                </a:defRPr>
              </a:pPr>
              <a:r>
                <a:rPr lang="uk-UA" sz="2200" dirty="0" smtClean="0">
                  <a:latin typeface="Muller Narrow ExtraBold" panose="00000900000000000000" pitchFamily="50" charset="-52"/>
                </a:rPr>
                <a:t>НАКАЗИ  МФУ</a:t>
              </a:r>
              <a:endParaRPr lang="uk-UA" sz="2200" dirty="0">
                <a:latin typeface="Muller Narrow ExtraBold" panose="00000900000000000000" pitchFamily="50" charset="-52"/>
              </a:endParaRPr>
            </a:p>
          </p:txBody>
        </p:sp>
      </p:grpSp>
      <p:grpSp>
        <p:nvGrpSpPr>
          <p:cNvPr id="82" name="Группа 81"/>
          <p:cNvGrpSpPr/>
          <p:nvPr/>
        </p:nvGrpSpPr>
        <p:grpSpPr>
          <a:xfrm>
            <a:off x="9905467" y="3575060"/>
            <a:ext cx="2408344" cy="637696"/>
            <a:chOff x="4563105" y="3806893"/>
            <a:chExt cx="2075999" cy="637696"/>
          </a:xfrm>
        </p:grpSpPr>
        <p:sp>
          <p:nvSpPr>
            <p:cNvPr id="83" name="Rounded Rectangle"/>
            <p:cNvSpPr/>
            <p:nvPr/>
          </p:nvSpPr>
          <p:spPr>
            <a:xfrm>
              <a:off x="4563105" y="3806893"/>
              <a:ext cx="2075999" cy="637696"/>
            </a:xfrm>
            <a:prstGeom prst="roundRect">
              <a:avLst>
                <a:gd name="adj" fmla="val 10380"/>
              </a:avLst>
            </a:prstGeom>
            <a:solidFill>
              <a:srgbClr val="FFFFFF"/>
            </a:solidFill>
            <a:ln w="76200" cap="flat">
              <a:solidFill>
                <a:srgbClr val="FDDB33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50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84" name="Shape 2046"/>
            <p:cNvSpPr txBox="1"/>
            <p:nvPr/>
          </p:nvSpPr>
          <p:spPr>
            <a:xfrm>
              <a:off x="4563105" y="3983312"/>
              <a:ext cx="2075999" cy="3148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1" defTabSz="590133">
                <a:lnSpc>
                  <a:spcPct val="93000"/>
                </a:lnSpc>
                <a:spcBef>
                  <a:spcPts val="200"/>
                </a:spcBef>
                <a:buSzPct val="100000"/>
                <a:tabLst>
                  <a:tab pos="1168400" algn="l"/>
                  <a:tab pos="1765300" algn="l"/>
                  <a:tab pos="2349500" algn="l"/>
                  <a:tab pos="2946400" algn="l"/>
                  <a:tab pos="3530600" algn="l"/>
                  <a:tab pos="4127500" algn="l"/>
                  <a:tab pos="4711700" algn="l"/>
                  <a:tab pos="5308600" algn="l"/>
                  <a:tab pos="5892800" algn="l"/>
                  <a:tab pos="6489700" algn="l"/>
                  <a:tab pos="7073900" algn="l"/>
                  <a:tab pos="7670800" algn="l"/>
                  <a:tab pos="8255000" algn="l"/>
                  <a:tab pos="8851900" algn="l"/>
                  <a:tab pos="9436100" algn="l"/>
                  <a:tab pos="10020300" algn="l"/>
                  <a:tab pos="10617200" algn="l"/>
                  <a:tab pos="11201400" algn="l"/>
                  <a:tab pos="11798300" algn="l"/>
                </a:tabLst>
                <a:defRPr sz="2000">
                  <a:solidFill>
                    <a:srgbClr val="535353"/>
                  </a:solidFill>
                  <a:latin typeface="Muller Narrow Light"/>
                  <a:ea typeface="Muller Narrow Light"/>
                  <a:cs typeface="Muller Narrow Light"/>
                  <a:sym typeface="Muller Narrow Light"/>
                </a:defRPr>
              </a:pPr>
              <a:r>
                <a:rPr lang="uk-UA" sz="2200" dirty="0" smtClean="0">
                  <a:latin typeface="Muller Narrow ExtraBold" panose="00000900000000000000" pitchFamily="50" charset="-52"/>
                </a:rPr>
                <a:t>НАКАЗИ ДМСУ</a:t>
              </a:r>
              <a:endParaRPr lang="uk-UA" sz="2200" dirty="0">
                <a:latin typeface="Muller Narrow ExtraBold" panose="00000900000000000000" pitchFamily="50" charset="-52"/>
              </a:endParaRPr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927420" y="3575060"/>
            <a:ext cx="2408344" cy="637696"/>
            <a:chOff x="4563105" y="3806893"/>
            <a:chExt cx="2075999" cy="637696"/>
          </a:xfrm>
        </p:grpSpPr>
        <p:sp>
          <p:nvSpPr>
            <p:cNvPr id="86" name="Rounded Rectangle"/>
            <p:cNvSpPr/>
            <p:nvPr/>
          </p:nvSpPr>
          <p:spPr>
            <a:xfrm>
              <a:off x="4563105" y="3806893"/>
              <a:ext cx="2075999" cy="637696"/>
            </a:xfrm>
            <a:prstGeom prst="roundRect">
              <a:avLst>
                <a:gd name="adj" fmla="val 10380"/>
              </a:avLst>
            </a:prstGeom>
            <a:solidFill>
              <a:srgbClr val="FFFFFF"/>
            </a:solidFill>
            <a:ln w="76200" cap="flat">
              <a:solidFill>
                <a:srgbClr val="FDDB33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50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87" name="Shape 2046"/>
            <p:cNvSpPr txBox="1"/>
            <p:nvPr/>
          </p:nvSpPr>
          <p:spPr>
            <a:xfrm>
              <a:off x="4563105" y="3983312"/>
              <a:ext cx="2075999" cy="3148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1" defTabSz="590133">
                <a:lnSpc>
                  <a:spcPct val="93000"/>
                </a:lnSpc>
                <a:spcBef>
                  <a:spcPts val="200"/>
                </a:spcBef>
                <a:buSzPct val="100000"/>
                <a:tabLst>
                  <a:tab pos="1168400" algn="l"/>
                  <a:tab pos="1765300" algn="l"/>
                  <a:tab pos="2349500" algn="l"/>
                  <a:tab pos="2946400" algn="l"/>
                  <a:tab pos="3530600" algn="l"/>
                  <a:tab pos="4127500" algn="l"/>
                  <a:tab pos="4711700" algn="l"/>
                  <a:tab pos="5308600" algn="l"/>
                  <a:tab pos="5892800" algn="l"/>
                  <a:tab pos="6489700" algn="l"/>
                  <a:tab pos="7073900" algn="l"/>
                  <a:tab pos="7670800" algn="l"/>
                  <a:tab pos="8255000" algn="l"/>
                  <a:tab pos="8851900" algn="l"/>
                  <a:tab pos="9436100" algn="l"/>
                  <a:tab pos="10020300" algn="l"/>
                  <a:tab pos="10617200" algn="l"/>
                  <a:tab pos="11201400" algn="l"/>
                  <a:tab pos="11798300" algn="l"/>
                </a:tabLst>
                <a:defRPr sz="2000">
                  <a:solidFill>
                    <a:srgbClr val="535353"/>
                  </a:solidFill>
                  <a:latin typeface="Muller Narrow Light"/>
                  <a:ea typeface="Muller Narrow Light"/>
                  <a:cs typeface="Muller Narrow Light"/>
                  <a:sym typeface="Muller Narrow Light"/>
                </a:defRPr>
              </a:pPr>
              <a:r>
                <a:rPr lang="uk-UA" sz="2200" dirty="0" smtClean="0">
                  <a:latin typeface="Muller Narrow ExtraBold" panose="00000900000000000000" pitchFamily="50" charset="-52"/>
                </a:rPr>
                <a:t>ПОСТАНОВИ  КМУ</a:t>
              </a:r>
              <a:endParaRPr lang="uk-UA" sz="2200" dirty="0">
                <a:latin typeface="Muller Narrow ExtraBold" panose="00000900000000000000" pitchFamily="50" charset="-52"/>
              </a:endParaRPr>
            </a:p>
          </p:txBody>
        </p:sp>
      </p:grpSp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798113" y="4578358"/>
            <a:ext cx="523522" cy="523522"/>
          </a:xfrm>
          <a:prstGeom prst="rect">
            <a:avLst/>
          </a:prstGeom>
          <a:noFill/>
        </p:spPr>
      </p:pic>
      <p:pic>
        <p:nvPicPr>
          <p:cNvPr id="118" name="Рисунок 117"/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62096" y="4581398"/>
            <a:ext cx="523522" cy="523522"/>
          </a:xfrm>
          <a:prstGeom prst="rect">
            <a:avLst/>
          </a:prstGeom>
          <a:noFill/>
        </p:spPr>
      </p:pic>
      <p:pic>
        <p:nvPicPr>
          <p:cNvPr id="119" name="Рисунок 118"/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201341" y="4581398"/>
            <a:ext cx="523522" cy="523522"/>
          </a:xfrm>
          <a:prstGeom prst="rect">
            <a:avLst/>
          </a:prstGeom>
          <a:noFill/>
        </p:spPr>
      </p:pic>
      <p:pic>
        <p:nvPicPr>
          <p:cNvPr id="120" name="Рисунок 119"/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480460" y="4577312"/>
            <a:ext cx="523522" cy="523522"/>
          </a:xfrm>
          <a:prstGeom prst="rect">
            <a:avLst/>
          </a:prstGeom>
          <a:noFill/>
        </p:spPr>
      </p:pic>
      <p:sp>
        <p:nvSpPr>
          <p:cNvPr id="121" name="Shape 2046"/>
          <p:cNvSpPr txBox="1"/>
          <p:nvPr/>
        </p:nvSpPr>
        <p:spPr>
          <a:xfrm>
            <a:off x="4554380" y="6184401"/>
            <a:ext cx="1762307" cy="16254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numCol="1" anchor="ctr">
            <a:spAutoFit/>
          </a:bodyPr>
          <a:lstStyle/>
          <a:p>
            <a:pPr lvl="1" defTabSz="590133">
              <a:lnSpc>
                <a:spcPct val="93000"/>
              </a:lnSpc>
              <a:spcBef>
                <a:spcPts val="200"/>
              </a:spcBef>
              <a:buSzPct val="100000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100" b="1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Питання</a:t>
            </a:r>
            <a:r>
              <a:rPr lang="ru-RU" sz="1100" b="1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для </a:t>
            </a:r>
            <a:r>
              <a:rPr lang="ru-RU" sz="1100" b="1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врегулювання</a:t>
            </a:r>
            <a:r>
              <a:rPr lang="ru-RU" sz="1100" b="1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:</a:t>
            </a: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en-US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Порядок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інформаційного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обміну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щодо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реєстрації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фінансового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гаранта,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її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призупинення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,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поновлення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та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анулювання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;</a:t>
            </a:r>
            <a:endParaRPr lang="en-US" sz="1100" dirty="0">
              <a:solidFill>
                <a:srgbClr val="535353"/>
              </a:solidFill>
              <a:latin typeface="Muller Narrow Light" panose="00000400000000000000" pitchFamily="50" charset="-52"/>
              <a:ea typeface="Muller Narrow Light"/>
              <a:cs typeface="Muller Narrow Light"/>
            </a:endParaRP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Порядок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інформаційної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взаємодії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між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фінансовими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гарантами,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суб’єктами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режиму та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митними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органами.</a:t>
            </a:r>
            <a:endParaRPr lang="uk-UA" sz="1100" dirty="0">
              <a:solidFill>
                <a:srgbClr val="535353"/>
              </a:solidFill>
              <a:latin typeface="Muller Narrow Light" panose="00000400000000000000" pitchFamily="50" charset="-52"/>
              <a:ea typeface="Muller Narrow Light"/>
              <a:cs typeface="Muller Narrow Light"/>
            </a:endParaRPr>
          </a:p>
        </p:txBody>
      </p:sp>
      <p:sp>
        <p:nvSpPr>
          <p:cNvPr id="123" name="Shape 2046"/>
          <p:cNvSpPr txBox="1"/>
          <p:nvPr/>
        </p:nvSpPr>
        <p:spPr>
          <a:xfrm>
            <a:off x="8821849" y="6180634"/>
            <a:ext cx="1762307" cy="30678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numCol="1" anchor="ctr">
            <a:spAutoFit/>
          </a:bodyPr>
          <a:lstStyle/>
          <a:p>
            <a:pPr lvl="1" defTabSz="590133">
              <a:lnSpc>
                <a:spcPct val="93000"/>
              </a:lnSpc>
              <a:buSzPct val="100000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100" b="1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Накази</a:t>
            </a:r>
            <a:r>
              <a:rPr lang="ru-RU" sz="1100" b="1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b="1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МФУ</a:t>
            </a:r>
          </a:p>
          <a:p>
            <a:pPr lvl="1" defTabSz="590133">
              <a:lnSpc>
                <a:spcPct val="93000"/>
              </a:lnSpc>
              <a:buSzPct val="100000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100" b="1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№ </a:t>
            </a:r>
            <a:r>
              <a:rPr lang="ru-RU" sz="1100" b="1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629 </a:t>
            </a:r>
            <a:r>
              <a:rPr lang="ru-RU" sz="1100" b="1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від</a:t>
            </a:r>
            <a:r>
              <a:rPr lang="ru-RU" sz="1100" b="1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b="1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30.05.2012,</a:t>
            </a:r>
          </a:p>
          <a:p>
            <a:pPr lvl="1" defTabSz="590133">
              <a:lnSpc>
                <a:spcPct val="93000"/>
              </a:lnSpc>
              <a:buSzPct val="100000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100" b="1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b="1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№ 651 </a:t>
            </a:r>
            <a:r>
              <a:rPr lang="ru-RU" sz="1100" b="1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від</a:t>
            </a:r>
            <a:r>
              <a:rPr lang="ru-RU" sz="1100" b="1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b="1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30.05.2012, </a:t>
            </a:r>
          </a:p>
          <a:p>
            <a:pPr lvl="1" defTabSz="590133">
              <a:lnSpc>
                <a:spcPct val="93000"/>
              </a:lnSpc>
              <a:buSzPct val="100000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100" b="1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№ </a:t>
            </a:r>
            <a:r>
              <a:rPr lang="ru-RU" sz="1100" b="1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657 </a:t>
            </a:r>
            <a:r>
              <a:rPr lang="ru-RU" sz="1100" b="1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від</a:t>
            </a:r>
            <a:r>
              <a:rPr lang="ru-RU" sz="1100" b="1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b="1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31.05.2012,</a:t>
            </a:r>
          </a:p>
          <a:p>
            <a:pPr lvl="1" defTabSz="590133">
              <a:lnSpc>
                <a:spcPct val="93000"/>
              </a:lnSpc>
              <a:buSzPct val="100000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100" b="1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b="1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№ 1064 </a:t>
            </a:r>
            <a:r>
              <a:rPr lang="ru-RU" sz="1100" b="1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від</a:t>
            </a:r>
            <a:r>
              <a:rPr lang="ru-RU" sz="1100" b="1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b="1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09.10.2012,</a:t>
            </a:r>
          </a:p>
          <a:p>
            <a:pPr lvl="1" defTabSz="590133">
              <a:lnSpc>
                <a:spcPct val="93000"/>
              </a:lnSpc>
              <a:buSzPct val="100000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100" b="1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b="1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№ 1066 </a:t>
            </a:r>
            <a:r>
              <a:rPr lang="ru-RU" sz="1100" b="1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від</a:t>
            </a:r>
            <a:r>
              <a:rPr lang="ru-RU" sz="1100" b="1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b="1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09.10.2012:</a:t>
            </a:r>
            <a:endParaRPr lang="ru-RU" sz="1100" b="1" dirty="0">
              <a:solidFill>
                <a:srgbClr val="535353"/>
              </a:solidFill>
              <a:latin typeface="Muller Narrow Light" panose="00000400000000000000" pitchFamily="50" charset="-52"/>
              <a:ea typeface="Muller Narrow Light"/>
              <a:cs typeface="Muller Narrow Light"/>
            </a:endParaRP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Порядок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виконання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митних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формальностей,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визначення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маршруту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переміщення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товарів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, строку,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протягом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якого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товари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повинні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бути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доставлені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митниці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призначення</a:t>
            </a:r>
            <a:r>
              <a:rPr lang="ru-RU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;</a:t>
            </a:r>
            <a:endParaRPr lang="ru-RU" sz="1100" dirty="0">
              <a:solidFill>
                <a:srgbClr val="535353"/>
              </a:solidFill>
              <a:latin typeface="Muller Narrow Light" panose="00000400000000000000" pitchFamily="50" charset="-52"/>
              <a:ea typeface="Muller Narrow Light"/>
              <a:cs typeface="Muller Narrow Light"/>
            </a:endParaRP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Особливості</a:t>
            </a:r>
            <a:r>
              <a:rPr lang="ru-RU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виконання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митних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формальностей при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застосуванні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спеціальних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спрощень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та при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погашенні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митного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боргу;</a:t>
            </a:r>
            <a:endParaRPr lang="ru-RU" sz="1100" dirty="0">
              <a:solidFill>
                <a:srgbClr val="535353"/>
              </a:solidFill>
              <a:latin typeface="Muller Narrow Light" panose="00000400000000000000" pitchFamily="50" charset="-52"/>
              <a:ea typeface="Muller Narrow Light"/>
              <a:cs typeface="Muller Narrow Light"/>
            </a:endParaRP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Порядок </a:t>
            </a:r>
            <a:r>
              <a:rPr lang="ru-RU" sz="1100" dirty="0" err="1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заповнення</a:t>
            </a:r>
            <a:r>
              <a:rPr lang="ru-RU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митних</a:t>
            </a:r>
            <a:r>
              <a:rPr lang="ru-RU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dirty="0" err="1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декларацій</a:t>
            </a:r>
            <a:r>
              <a:rPr lang="ru-RU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.</a:t>
            </a:r>
            <a:endParaRPr lang="ru-RU" sz="1100" dirty="0">
              <a:solidFill>
                <a:srgbClr val="535353"/>
              </a:solidFill>
              <a:latin typeface="Muller Narrow Light" panose="00000400000000000000" pitchFamily="50" charset="-52"/>
              <a:ea typeface="Muller Narrow Light"/>
              <a:cs typeface="Muller Narrow Light"/>
            </a:endParaRPr>
          </a:p>
        </p:txBody>
      </p:sp>
      <p:sp>
        <p:nvSpPr>
          <p:cNvPr id="124" name="Shape 2046"/>
          <p:cNvSpPr txBox="1"/>
          <p:nvPr/>
        </p:nvSpPr>
        <p:spPr>
          <a:xfrm>
            <a:off x="6710993" y="6175113"/>
            <a:ext cx="1823951" cy="29360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numCol="1" anchor="ctr">
            <a:spAutoFit/>
          </a:bodyPr>
          <a:lstStyle/>
          <a:p>
            <a:pPr lvl="1" defTabSz="590133">
              <a:lnSpc>
                <a:spcPct val="93000"/>
              </a:lnSpc>
              <a:spcBef>
                <a:spcPts val="200"/>
              </a:spcBef>
              <a:buSzPct val="100000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100" b="1" dirty="0" err="1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Питання</a:t>
            </a:r>
            <a:r>
              <a:rPr lang="ru-RU" sz="1100" b="1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100" b="1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для </a:t>
            </a:r>
            <a:r>
              <a:rPr lang="ru-RU" sz="1100" b="1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врегулювання</a:t>
            </a:r>
            <a:r>
              <a:rPr lang="ru-RU" sz="1100" b="1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:</a:t>
            </a: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100" dirty="0">
                <a:latin typeface="Muller Narrow Light" panose="00000400000000000000" pitchFamily="50" charset="-52"/>
              </a:rPr>
              <a:t> Порядок </a:t>
            </a:r>
            <a:r>
              <a:rPr lang="ru-RU" sz="1100" dirty="0" err="1">
                <a:latin typeface="Muller Narrow Light" panose="00000400000000000000" pitchFamily="50" charset="-52"/>
              </a:rPr>
              <a:t>прийняття</a:t>
            </a:r>
            <a:r>
              <a:rPr lang="ru-RU" sz="1100" dirty="0">
                <a:latin typeface="Muller Narrow Light" panose="00000400000000000000" pitchFamily="50" charset="-52"/>
              </a:rPr>
              <a:t>, </a:t>
            </a:r>
            <a:r>
              <a:rPr lang="ru-RU" sz="1100" dirty="0" err="1">
                <a:latin typeface="Muller Narrow Light" panose="00000400000000000000" pitchFamily="50" charset="-52"/>
              </a:rPr>
              <a:t>реєстрації</a:t>
            </a:r>
            <a:r>
              <a:rPr lang="ru-RU" sz="1100" dirty="0">
                <a:latin typeface="Muller Narrow Light" panose="00000400000000000000" pitchFamily="50" charset="-52"/>
              </a:rPr>
              <a:t>, </a:t>
            </a:r>
            <a:r>
              <a:rPr lang="ru-RU" sz="1100" dirty="0" err="1">
                <a:latin typeface="Muller Narrow Light" panose="00000400000000000000" pitchFamily="50" charset="-52"/>
              </a:rPr>
              <a:t>обліку</a:t>
            </a:r>
            <a:r>
              <a:rPr lang="ru-RU" sz="1100" dirty="0">
                <a:latin typeface="Muller Narrow Light" panose="00000400000000000000" pitchFamily="50" charset="-52"/>
              </a:rPr>
              <a:t>, </a:t>
            </a:r>
            <a:r>
              <a:rPr lang="ru-RU" sz="1100" dirty="0" err="1">
                <a:latin typeface="Muller Narrow Light" panose="00000400000000000000" pitchFamily="50" charset="-52"/>
              </a:rPr>
              <a:t>скасування</a:t>
            </a:r>
            <a:r>
              <a:rPr lang="ru-RU" sz="1100" dirty="0">
                <a:latin typeface="Muller Narrow Light" panose="00000400000000000000" pitchFamily="50" charset="-52"/>
              </a:rPr>
              <a:t>, </a:t>
            </a:r>
            <a:r>
              <a:rPr lang="ru-RU" sz="1100" dirty="0" err="1">
                <a:latin typeface="Muller Narrow Light" panose="00000400000000000000" pitchFamily="50" charset="-52"/>
              </a:rPr>
              <a:t>відкликання</a:t>
            </a:r>
            <a:r>
              <a:rPr lang="ru-RU" sz="1100" dirty="0">
                <a:latin typeface="Muller Narrow Light" panose="00000400000000000000" pitchFamily="50" charset="-52"/>
              </a:rPr>
              <a:t> та </a:t>
            </a:r>
            <a:r>
              <a:rPr lang="ru-RU" sz="1100" dirty="0" err="1">
                <a:latin typeface="Muller Narrow Light" panose="00000400000000000000" pitchFamily="50" charset="-52"/>
              </a:rPr>
              <a:t>вивільнення</a:t>
            </a:r>
            <a:r>
              <a:rPr lang="ru-RU" sz="1100" dirty="0">
                <a:latin typeface="Muller Narrow Light" panose="00000400000000000000" pitchFamily="50" charset="-52"/>
              </a:rPr>
              <a:t> </a:t>
            </a:r>
            <a:r>
              <a:rPr lang="ru-RU" sz="1100" dirty="0" err="1">
                <a:latin typeface="Muller Narrow Light" panose="00000400000000000000" pitchFamily="50" charset="-52"/>
              </a:rPr>
              <a:t>фін</a:t>
            </a:r>
            <a:r>
              <a:rPr lang="ru-RU" sz="1100" dirty="0">
                <a:latin typeface="Muller Narrow Light" panose="00000400000000000000" pitchFamily="50" charset="-52"/>
              </a:rPr>
              <a:t>. </a:t>
            </a:r>
            <a:r>
              <a:rPr lang="ru-RU" sz="1100" dirty="0" err="1">
                <a:latin typeface="Muller Narrow Light" panose="00000400000000000000" pitchFamily="50" charset="-52"/>
              </a:rPr>
              <a:t>гарантій</a:t>
            </a:r>
            <a:r>
              <a:rPr lang="ru-RU" sz="1100" dirty="0">
                <a:latin typeface="Muller Narrow Light" panose="00000400000000000000" pitchFamily="50" charset="-52"/>
              </a:rPr>
              <a:t>;</a:t>
            </a: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100" dirty="0">
                <a:latin typeface="Muller Narrow Light" panose="00000400000000000000" pitchFamily="50" charset="-52"/>
              </a:rPr>
              <a:t> </a:t>
            </a:r>
            <a:r>
              <a:rPr lang="ru-RU" sz="11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Затвердження</a:t>
            </a:r>
            <a:r>
              <a:rPr lang="ru-RU" sz="11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ф</a:t>
            </a:r>
            <a:r>
              <a:rPr lang="ru-RU" sz="1100" dirty="0">
                <a:latin typeface="Muller Narrow Light" panose="00000400000000000000" pitchFamily="50" charset="-52"/>
              </a:rPr>
              <a:t>орм </a:t>
            </a:r>
            <a:r>
              <a:rPr lang="ru-RU" sz="1100" dirty="0" err="1">
                <a:latin typeface="Muller Narrow Light" panose="00000400000000000000" pitchFamily="50" charset="-52"/>
              </a:rPr>
              <a:t>індивідуальної</a:t>
            </a:r>
            <a:r>
              <a:rPr lang="ru-RU" sz="1100" dirty="0">
                <a:latin typeface="Muller Narrow Light" panose="00000400000000000000" pitchFamily="50" charset="-52"/>
              </a:rPr>
              <a:t> та </a:t>
            </a:r>
            <a:r>
              <a:rPr lang="ru-RU" sz="1100" dirty="0" err="1">
                <a:latin typeface="Muller Narrow Light" panose="00000400000000000000" pitchFamily="50" charset="-52"/>
              </a:rPr>
              <a:t>загальної</a:t>
            </a:r>
            <a:r>
              <a:rPr lang="ru-RU" sz="1100" dirty="0">
                <a:latin typeface="Muller Narrow Light" panose="00000400000000000000" pitchFamily="50" charset="-52"/>
              </a:rPr>
              <a:t> </a:t>
            </a:r>
            <a:r>
              <a:rPr lang="ru-RU" sz="1100" dirty="0" err="1">
                <a:latin typeface="Muller Narrow Light" panose="00000400000000000000" pitchFamily="50" charset="-52"/>
              </a:rPr>
              <a:t>фін</a:t>
            </a:r>
            <a:r>
              <a:rPr lang="ru-RU" sz="1100" dirty="0">
                <a:latin typeface="Muller Narrow Light" panose="00000400000000000000" pitchFamily="50" charset="-52"/>
              </a:rPr>
              <a:t>. </a:t>
            </a:r>
            <a:r>
              <a:rPr lang="ru-RU" sz="1100" dirty="0" err="1">
                <a:latin typeface="Muller Narrow Light" panose="00000400000000000000" pitchFamily="50" charset="-52"/>
              </a:rPr>
              <a:t>г</a:t>
            </a:r>
            <a:r>
              <a:rPr lang="ru-RU" sz="1100" dirty="0" err="1" smtClean="0">
                <a:latin typeface="Muller Narrow Light" panose="00000400000000000000" pitchFamily="50" charset="-52"/>
              </a:rPr>
              <a:t>арантії</a:t>
            </a:r>
            <a:r>
              <a:rPr lang="ru-RU" sz="1100" dirty="0" smtClean="0">
                <a:latin typeface="Muller Narrow Light" panose="00000400000000000000" pitchFamily="50" charset="-52"/>
              </a:rPr>
              <a:t>, </a:t>
            </a:r>
            <a:r>
              <a:rPr lang="ru-RU" sz="1100" dirty="0" err="1" smtClean="0">
                <a:latin typeface="Muller Narrow Light" panose="00000400000000000000" pitchFamily="50" charset="-52"/>
              </a:rPr>
              <a:t>інших</a:t>
            </a:r>
            <a:r>
              <a:rPr lang="ru-RU" sz="1100" dirty="0" smtClean="0">
                <a:latin typeface="Muller Narrow Light" panose="00000400000000000000" pitchFamily="50" charset="-52"/>
              </a:rPr>
              <a:t> </a:t>
            </a:r>
            <a:r>
              <a:rPr lang="ru-RU" sz="1100" dirty="0" err="1">
                <a:latin typeface="Muller Narrow Light" panose="00000400000000000000" pitchFamily="50" charset="-52"/>
              </a:rPr>
              <a:t>документів</a:t>
            </a:r>
            <a:r>
              <a:rPr lang="ru-RU" sz="1100" dirty="0">
                <a:latin typeface="Muller Narrow Light" panose="00000400000000000000" pitchFamily="50" charset="-52"/>
              </a:rPr>
              <a:t> </a:t>
            </a:r>
            <a:r>
              <a:rPr lang="ru-RU" sz="1100" dirty="0" err="1">
                <a:latin typeface="Muller Narrow Light" panose="00000400000000000000" pitchFamily="50" charset="-52"/>
              </a:rPr>
              <a:t>щодо</a:t>
            </a:r>
            <a:r>
              <a:rPr lang="ru-RU" sz="1100" dirty="0">
                <a:latin typeface="Muller Narrow Light" panose="00000400000000000000" pitchFamily="50" charset="-52"/>
              </a:rPr>
              <a:t> </a:t>
            </a:r>
            <a:r>
              <a:rPr lang="ru-RU" sz="1100" dirty="0" err="1">
                <a:latin typeface="Muller Narrow Light" panose="00000400000000000000" pitchFamily="50" charset="-52"/>
              </a:rPr>
              <a:t>стягнення</a:t>
            </a:r>
            <a:r>
              <a:rPr lang="ru-RU" sz="1100" dirty="0">
                <a:latin typeface="Muller Narrow Light" panose="00000400000000000000" pitchFamily="50" charset="-52"/>
              </a:rPr>
              <a:t> </a:t>
            </a:r>
            <a:r>
              <a:rPr lang="ru-RU" sz="1100" dirty="0" err="1">
                <a:latin typeface="Muller Narrow Light" panose="00000400000000000000" pitchFamily="50" charset="-52"/>
              </a:rPr>
              <a:t>митного</a:t>
            </a:r>
            <a:r>
              <a:rPr lang="ru-RU" sz="1100" dirty="0">
                <a:latin typeface="Muller Narrow Light" panose="00000400000000000000" pitchFamily="50" charset="-52"/>
              </a:rPr>
              <a:t> боргу;</a:t>
            </a: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100" dirty="0">
                <a:latin typeface="Muller Narrow Light" panose="00000400000000000000" pitchFamily="50" charset="-52"/>
              </a:rPr>
              <a:t> Порядок </a:t>
            </a:r>
            <a:r>
              <a:rPr lang="ru-RU" sz="1100" dirty="0" err="1">
                <a:latin typeface="Muller Narrow Light" panose="00000400000000000000" pitchFamily="50" charset="-52"/>
              </a:rPr>
              <a:t>накладання</a:t>
            </a:r>
            <a:r>
              <a:rPr lang="ru-RU" sz="1100" dirty="0">
                <a:latin typeface="Muller Narrow Light" panose="00000400000000000000" pitchFamily="50" charset="-52"/>
              </a:rPr>
              <a:t> та </a:t>
            </a:r>
            <a:r>
              <a:rPr lang="ru-RU" sz="1100" dirty="0" err="1">
                <a:latin typeface="Muller Narrow Light" panose="00000400000000000000" pitchFamily="50" charset="-52"/>
              </a:rPr>
              <a:t>вимоги</a:t>
            </a:r>
            <a:r>
              <a:rPr lang="ru-RU" sz="1100" dirty="0">
                <a:latin typeface="Muller Narrow Light" panose="00000400000000000000" pitchFamily="50" charset="-52"/>
              </a:rPr>
              <a:t> до </a:t>
            </a:r>
            <a:r>
              <a:rPr lang="ru-RU" sz="1100" dirty="0" err="1">
                <a:latin typeface="Muller Narrow Light" panose="00000400000000000000" pitchFamily="50" charset="-52"/>
              </a:rPr>
              <a:t>застосування</a:t>
            </a:r>
            <a:r>
              <a:rPr lang="ru-RU" sz="1100" dirty="0">
                <a:latin typeface="Muller Narrow Light" panose="00000400000000000000" pitchFamily="50" charset="-52"/>
              </a:rPr>
              <a:t> </a:t>
            </a:r>
            <a:r>
              <a:rPr lang="ru-RU" sz="1100" dirty="0" err="1">
                <a:latin typeface="Muller Narrow Light" panose="00000400000000000000" pitchFamily="50" charset="-52"/>
              </a:rPr>
              <a:t>митних</a:t>
            </a:r>
            <a:r>
              <a:rPr lang="ru-RU" sz="1100" dirty="0">
                <a:latin typeface="Muller Narrow Light" panose="00000400000000000000" pitchFamily="50" charset="-52"/>
              </a:rPr>
              <a:t> пломб та пломб </a:t>
            </a:r>
            <a:r>
              <a:rPr lang="ru-RU" sz="1100" dirty="0" err="1">
                <a:latin typeface="Muller Narrow Light" panose="00000400000000000000" pitchFamily="50" charset="-52"/>
              </a:rPr>
              <a:t>спеціального</a:t>
            </a:r>
            <a:r>
              <a:rPr lang="ru-RU" sz="1100" dirty="0">
                <a:latin typeface="Muller Narrow Light" panose="00000400000000000000" pitchFamily="50" charset="-52"/>
              </a:rPr>
              <a:t> типу, </a:t>
            </a:r>
            <a:r>
              <a:rPr lang="ru-RU" sz="1100" dirty="0" err="1">
                <a:latin typeface="Muller Narrow Light" panose="00000400000000000000" pitchFamily="50" charset="-52"/>
              </a:rPr>
              <a:t>їх</a:t>
            </a:r>
            <a:r>
              <a:rPr lang="ru-RU" sz="1100" dirty="0">
                <a:latin typeface="Muller Narrow Light" panose="00000400000000000000" pitchFamily="50" charset="-52"/>
              </a:rPr>
              <a:t> характеристик, </a:t>
            </a:r>
            <a:r>
              <a:rPr lang="ru-RU" sz="1100" dirty="0" err="1">
                <a:latin typeface="Muller Narrow Light" panose="00000400000000000000" pitchFamily="50" charset="-52"/>
              </a:rPr>
              <a:t>технічних</a:t>
            </a:r>
            <a:r>
              <a:rPr lang="ru-RU" sz="1100" dirty="0">
                <a:latin typeface="Muller Narrow Light" panose="00000400000000000000" pitchFamily="50" charset="-52"/>
              </a:rPr>
              <a:t> </a:t>
            </a:r>
            <a:r>
              <a:rPr lang="ru-RU" sz="1100" dirty="0" err="1">
                <a:latin typeface="Muller Narrow Light" panose="00000400000000000000" pitchFamily="50" charset="-52"/>
              </a:rPr>
              <a:t>специфікацій</a:t>
            </a:r>
            <a:r>
              <a:rPr lang="ru-RU" sz="1100" dirty="0">
                <a:latin typeface="Muller Narrow Light" panose="00000400000000000000" pitchFamily="50" charset="-52"/>
              </a:rPr>
              <a:t>, </a:t>
            </a:r>
            <a:r>
              <a:rPr lang="ru-RU" sz="1100" dirty="0" err="1">
                <a:latin typeface="Muller Narrow Light" panose="00000400000000000000" pitchFamily="50" charset="-52"/>
              </a:rPr>
              <a:t>ведення</a:t>
            </a:r>
            <a:r>
              <a:rPr lang="ru-RU" sz="1100" dirty="0">
                <a:latin typeface="Muller Narrow Light" panose="00000400000000000000" pitchFamily="50" charset="-52"/>
              </a:rPr>
              <a:t> </a:t>
            </a:r>
            <a:r>
              <a:rPr lang="ru-RU" sz="1100" dirty="0" err="1">
                <a:latin typeface="Muller Narrow Light" panose="00000400000000000000" pitchFamily="50" charset="-52"/>
              </a:rPr>
              <a:t>їх</a:t>
            </a:r>
            <a:r>
              <a:rPr lang="ru-RU" sz="1100" dirty="0">
                <a:latin typeface="Muller Narrow Light" panose="00000400000000000000" pitchFamily="50" charset="-52"/>
              </a:rPr>
              <a:t> </a:t>
            </a:r>
            <a:r>
              <a:rPr lang="ru-RU" sz="1100" dirty="0" err="1">
                <a:latin typeface="Muller Narrow Light" panose="00000400000000000000" pitchFamily="50" charset="-52"/>
              </a:rPr>
              <a:t>обліку</a:t>
            </a:r>
            <a:r>
              <a:rPr lang="ru-RU" sz="1100" dirty="0">
                <a:latin typeface="Muller Narrow Light" panose="00000400000000000000" pitchFamily="50" charset="-52"/>
              </a:rPr>
              <a:t> та </a:t>
            </a:r>
            <a:r>
              <a:rPr lang="ru-RU" sz="1100" dirty="0" err="1">
                <a:latin typeface="Muller Narrow Light" panose="00000400000000000000" pitchFamily="50" charset="-52"/>
              </a:rPr>
              <a:t>зберігання</a:t>
            </a:r>
            <a:r>
              <a:rPr lang="ru-RU" sz="1100" dirty="0">
                <a:latin typeface="Muller Narrow Light" panose="00000400000000000000" pitchFamily="50" charset="-52"/>
              </a:rPr>
              <a:t>;</a:t>
            </a: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100" dirty="0" smtClean="0">
                <a:latin typeface="Muller Narrow Light" panose="00000400000000000000" pitchFamily="50" charset="-52"/>
              </a:rPr>
              <a:t> </a:t>
            </a:r>
            <a:r>
              <a:rPr lang="ru-RU" sz="1100" dirty="0" err="1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Затвердження</a:t>
            </a:r>
            <a:r>
              <a:rPr lang="ru-RU" sz="11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ф</a:t>
            </a:r>
            <a:r>
              <a:rPr lang="ru-RU" sz="1100" dirty="0" smtClean="0">
                <a:latin typeface="Muller Narrow Light" panose="00000400000000000000" pitchFamily="50" charset="-52"/>
              </a:rPr>
              <a:t>орм та порядку </a:t>
            </a:r>
            <a:r>
              <a:rPr lang="ru-RU" sz="1100" dirty="0" err="1" smtClean="0">
                <a:latin typeface="Muller Narrow Light" panose="00000400000000000000" pitchFamily="50" charset="-52"/>
              </a:rPr>
              <a:t>обміну</a:t>
            </a:r>
            <a:r>
              <a:rPr lang="ru-RU" sz="1100" dirty="0" smtClean="0">
                <a:latin typeface="Muller Narrow Light" panose="00000400000000000000" pitchFamily="50" charset="-52"/>
              </a:rPr>
              <a:t> </a:t>
            </a:r>
            <a:r>
              <a:rPr lang="ru-RU" sz="1100" dirty="0" err="1" smtClean="0">
                <a:latin typeface="Muller Narrow Light" panose="00000400000000000000" pitchFamily="50" charset="-52"/>
              </a:rPr>
              <a:t>електронними</a:t>
            </a:r>
            <a:r>
              <a:rPr lang="ru-RU" sz="1100" dirty="0" smtClean="0">
                <a:latin typeface="Muller Narrow Light" panose="00000400000000000000" pitchFamily="50" charset="-52"/>
              </a:rPr>
              <a:t> </a:t>
            </a:r>
            <a:r>
              <a:rPr lang="ru-RU" sz="1100" dirty="0" err="1" smtClean="0">
                <a:latin typeface="Muller Narrow Light" panose="00000400000000000000" pitchFamily="50" charset="-52"/>
              </a:rPr>
              <a:t>повідомленнями</a:t>
            </a:r>
            <a:r>
              <a:rPr lang="ru-RU" sz="1100" dirty="0" smtClean="0">
                <a:latin typeface="Muller Narrow Light" panose="00000400000000000000" pitchFamily="50" charset="-52"/>
              </a:rPr>
              <a:t> в </a:t>
            </a:r>
            <a:r>
              <a:rPr lang="uk-UA" sz="1100" dirty="0" smtClean="0">
                <a:latin typeface="Muller Narrow Light" panose="00000400000000000000" pitchFamily="50" charset="-52"/>
              </a:rPr>
              <a:t>електронних системах.</a:t>
            </a:r>
            <a:endParaRPr lang="ru-RU" sz="11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131592" y="3180809"/>
            <a:ext cx="8993608" cy="7372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2" name="Прямая соединительная линия 91"/>
          <p:cNvCxnSpPr/>
          <p:nvPr/>
        </p:nvCxnSpPr>
        <p:spPr>
          <a:xfrm flipH="1">
            <a:off x="5120028" y="3185730"/>
            <a:ext cx="4246" cy="349115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4" name="Прямая соединительная линия 93"/>
          <p:cNvCxnSpPr/>
          <p:nvPr/>
        </p:nvCxnSpPr>
        <p:spPr>
          <a:xfrm flipH="1">
            <a:off x="6706747" y="2830594"/>
            <a:ext cx="4246" cy="349115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5120028" y="4253846"/>
            <a:ext cx="0" cy="545386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7564978" y="4497736"/>
            <a:ext cx="0" cy="307765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2" name="Прямая соединительная линия 131"/>
          <p:cNvCxnSpPr/>
          <p:nvPr/>
        </p:nvCxnSpPr>
        <p:spPr>
          <a:xfrm flipV="1">
            <a:off x="7564978" y="4497736"/>
            <a:ext cx="2143356" cy="3372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3" name="Прямая соединительная линия 132"/>
          <p:cNvCxnSpPr/>
          <p:nvPr/>
        </p:nvCxnSpPr>
        <p:spPr>
          <a:xfrm flipV="1">
            <a:off x="1165917" y="4515553"/>
            <a:ext cx="2143356" cy="3372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69379362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2038"/>
          <p:cNvSpPr/>
          <p:nvPr/>
        </p:nvSpPr>
        <p:spPr>
          <a:xfrm>
            <a:off x="-4665870" y="8693673"/>
            <a:ext cx="35962" cy="691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</a:path>
            </a:pathLst>
          </a:custGeom>
          <a:solidFill>
            <a:srgbClr val="D16E8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590133">
              <a:lnSpc>
                <a:spcPct val="93000"/>
              </a:lnSpc>
              <a:defRPr sz="22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15" name="image1.png" descr="imag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589" y="179658"/>
            <a:ext cx="1125358" cy="10813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Line" descr="L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237" y="1714668"/>
            <a:ext cx="12211251" cy="188087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Зобов’язання України (Угода про Асоціацію)"/>
          <p:cNvSpPr txBox="1"/>
          <p:nvPr/>
        </p:nvSpPr>
        <p:spPr>
          <a:xfrm>
            <a:off x="1270947" y="666293"/>
            <a:ext cx="11101631" cy="804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1828800">
              <a:lnSpc>
                <a:spcPct val="120000"/>
              </a:lnSpc>
              <a:defRPr sz="3800" cap="all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pPr>
            <a:r>
              <a:rPr lang="uk-UA" dirty="0" smtClean="0"/>
              <a:t>Впровадження </a:t>
            </a:r>
            <a:r>
              <a:rPr lang="uk-UA" dirty="0"/>
              <a:t>іт-інструментів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338327" y="3101687"/>
            <a:ext cx="2201893" cy="577233"/>
            <a:chOff x="1335963" y="4366059"/>
            <a:chExt cx="2201893" cy="641370"/>
          </a:xfrm>
        </p:grpSpPr>
        <p:sp>
          <p:nvSpPr>
            <p:cNvPr id="28" name="Rounded Rectangle"/>
            <p:cNvSpPr/>
            <p:nvPr/>
          </p:nvSpPr>
          <p:spPr>
            <a:xfrm>
              <a:off x="1335963" y="4366059"/>
              <a:ext cx="2201893" cy="641370"/>
            </a:xfrm>
            <a:prstGeom prst="roundRect">
              <a:avLst>
                <a:gd name="adj" fmla="val 10380"/>
              </a:avLst>
            </a:prstGeom>
            <a:solidFill>
              <a:srgbClr val="FFFFFF"/>
            </a:solidFill>
            <a:ln w="76200" cap="flat">
              <a:solidFill>
                <a:srgbClr val="FDDB33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50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43" name="Shape 2046"/>
            <p:cNvSpPr txBox="1"/>
            <p:nvPr/>
          </p:nvSpPr>
          <p:spPr>
            <a:xfrm>
              <a:off x="1388413" y="4543613"/>
              <a:ext cx="2037160" cy="2862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1" defTabSz="590133">
                <a:lnSpc>
                  <a:spcPct val="93000"/>
                </a:lnSpc>
                <a:spcBef>
                  <a:spcPts val="200"/>
                </a:spcBef>
                <a:buSzPct val="100000"/>
                <a:tabLst>
                  <a:tab pos="1168400" algn="l"/>
                  <a:tab pos="1765300" algn="l"/>
                  <a:tab pos="2349500" algn="l"/>
                  <a:tab pos="2946400" algn="l"/>
                  <a:tab pos="3530600" algn="l"/>
                  <a:tab pos="4127500" algn="l"/>
                  <a:tab pos="4711700" algn="l"/>
                  <a:tab pos="5308600" algn="l"/>
                  <a:tab pos="5892800" algn="l"/>
                  <a:tab pos="6489700" algn="l"/>
                  <a:tab pos="7073900" algn="l"/>
                  <a:tab pos="7670800" algn="l"/>
                  <a:tab pos="8255000" algn="l"/>
                  <a:tab pos="8851900" algn="l"/>
                  <a:tab pos="9436100" algn="l"/>
                  <a:tab pos="10020300" algn="l"/>
                  <a:tab pos="10617200" algn="l"/>
                  <a:tab pos="11201400" algn="l"/>
                  <a:tab pos="11798300" algn="l"/>
                </a:tabLst>
                <a:defRPr sz="2000">
                  <a:solidFill>
                    <a:srgbClr val="535353"/>
                  </a:solidFill>
                  <a:latin typeface="Muller Narrow Light"/>
                  <a:ea typeface="Muller Narrow Light"/>
                  <a:cs typeface="Muller Narrow Light"/>
                  <a:sym typeface="Muller Narrow Light"/>
                </a:defRPr>
              </a:pPr>
              <a:r>
                <a:rPr lang="uk-UA" sz="1800" dirty="0">
                  <a:latin typeface="Muller Narrow ExtraBold" panose="00000900000000000000" pitchFamily="50" charset="-52"/>
                </a:rPr>
                <a:t>МОДУЛЬ ТРЕЙДЕРА</a:t>
              </a: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2872776" y="3086959"/>
            <a:ext cx="2201893" cy="577233"/>
            <a:chOff x="4277074" y="4459978"/>
            <a:chExt cx="2201893" cy="641370"/>
          </a:xfrm>
        </p:grpSpPr>
        <p:sp>
          <p:nvSpPr>
            <p:cNvPr id="47" name="Rounded Rectangle"/>
            <p:cNvSpPr/>
            <p:nvPr/>
          </p:nvSpPr>
          <p:spPr>
            <a:xfrm>
              <a:off x="4277074" y="4459978"/>
              <a:ext cx="2201893" cy="641370"/>
            </a:xfrm>
            <a:prstGeom prst="roundRect">
              <a:avLst>
                <a:gd name="adj" fmla="val 10380"/>
              </a:avLst>
            </a:prstGeom>
            <a:solidFill>
              <a:srgbClr val="FFFFFF"/>
            </a:solidFill>
            <a:ln w="76200" cap="flat">
              <a:solidFill>
                <a:srgbClr val="FDDB33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50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44" name="Shape 2046"/>
            <p:cNvSpPr txBox="1"/>
            <p:nvPr/>
          </p:nvSpPr>
          <p:spPr>
            <a:xfrm>
              <a:off x="4440493" y="4632056"/>
              <a:ext cx="1874386" cy="2862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1" defTabSz="590133">
                <a:lnSpc>
                  <a:spcPct val="93000"/>
                </a:lnSpc>
                <a:spcBef>
                  <a:spcPts val="200"/>
                </a:spcBef>
                <a:buSzPct val="100000"/>
                <a:tabLst>
                  <a:tab pos="1168400" algn="l"/>
                  <a:tab pos="1765300" algn="l"/>
                  <a:tab pos="2349500" algn="l"/>
                  <a:tab pos="2946400" algn="l"/>
                  <a:tab pos="3530600" algn="l"/>
                  <a:tab pos="4127500" algn="l"/>
                  <a:tab pos="4711700" algn="l"/>
                  <a:tab pos="5308600" algn="l"/>
                  <a:tab pos="5892800" algn="l"/>
                  <a:tab pos="6489700" algn="l"/>
                  <a:tab pos="7073900" algn="l"/>
                  <a:tab pos="7670800" algn="l"/>
                  <a:tab pos="8255000" algn="l"/>
                  <a:tab pos="8851900" algn="l"/>
                  <a:tab pos="9436100" algn="l"/>
                  <a:tab pos="10020300" algn="l"/>
                  <a:tab pos="10617200" algn="l"/>
                  <a:tab pos="11201400" algn="l"/>
                  <a:tab pos="11798300" algn="l"/>
                </a:tabLst>
                <a:defRPr sz="2000">
                  <a:solidFill>
                    <a:srgbClr val="535353"/>
                  </a:solidFill>
                  <a:latin typeface="Muller Narrow Light"/>
                  <a:ea typeface="Muller Narrow Light"/>
                  <a:cs typeface="Muller Narrow Light"/>
                  <a:sym typeface="Muller Narrow Light"/>
                </a:defRPr>
              </a:pPr>
              <a:r>
                <a:rPr lang="uk-UA" sz="1800" dirty="0">
                  <a:latin typeface="Muller Narrow ExtraBold" panose="00000900000000000000" pitchFamily="50" charset="-52"/>
                </a:rPr>
                <a:t>МОДУЛЬ МИТНИЦІ</a:t>
              </a: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7933017" y="3086959"/>
            <a:ext cx="2201893" cy="577233"/>
            <a:chOff x="7935903" y="3368983"/>
            <a:chExt cx="2201893" cy="577233"/>
          </a:xfrm>
        </p:grpSpPr>
        <p:sp>
          <p:nvSpPr>
            <p:cNvPr id="48" name="Rounded Rectangle"/>
            <p:cNvSpPr/>
            <p:nvPr/>
          </p:nvSpPr>
          <p:spPr>
            <a:xfrm>
              <a:off x="7935903" y="3368983"/>
              <a:ext cx="2201893" cy="577233"/>
            </a:xfrm>
            <a:prstGeom prst="roundRect">
              <a:avLst>
                <a:gd name="adj" fmla="val 10380"/>
              </a:avLst>
            </a:prstGeom>
            <a:solidFill>
              <a:srgbClr val="FFFFFF"/>
            </a:solidFill>
            <a:ln w="76200" cap="flat">
              <a:solidFill>
                <a:srgbClr val="A7A7A7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50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45" name="Shape 2046"/>
            <p:cNvSpPr txBox="1"/>
            <p:nvPr/>
          </p:nvSpPr>
          <p:spPr>
            <a:xfrm>
              <a:off x="8045375" y="3523853"/>
              <a:ext cx="1982947" cy="257635"/>
            </a:xfrm>
            <a:prstGeom prst="rect">
              <a:avLst/>
            </a:prstGeom>
            <a:noFill/>
            <a:ln w="12700" cap="flat">
              <a:solidFill>
                <a:schemeClr val="bg1"/>
              </a:solidFill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1" defTabSz="590133">
                <a:lnSpc>
                  <a:spcPct val="93000"/>
                </a:lnSpc>
                <a:spcBef>
                  <a:spcPts val="200"/>
                </a:spcBef>
                <a:buSzPct val="100000"/>
                <a:tabLst>
                  <a:tab pos="1168400" algn="l"/>
                  <a:tab pos="1765300" algn="l"/>
                  <a:tab pos="2349500" algn="l"/>
                  <a:tab pos="2946400" algn="l"/>
                  <a:tab pos="3530600" algn="l"/>
                  <a:tab pos="4127500" algn="l"/>
                  <a:tab pos="4711700" algn="l"/>
                  <a:tab pos="5308600" algn="l"/>
                  <a:tab pos="5892800" algn="l"/>
                  <a:tab pos="6489700" algn="l"/>
                  <a:tab pos="7073900" algn="l"/>
                  <a:tab pos="7670800" algn="l"/>
                  <a:tab pos="8255000" algn="l"/>
                  <a:tab pos="8851900" algn="l"/>
                  <a:tab pos="9436100" algn="l"/>
                  <a:tab pos="10020300" algn="l"/>
                  <a:tab pos="10617200" algn="l"/>
                  <a:tab pos="11201400" algn="l"/>
                  <a:tab pos="11798300" algn="l"/>
                </a:tabLst>
                <a:defRPr sz="2000">
                  <a:solidFill>
                    <a:srgbClr val="535353"/>
                  </a:solidFill>
                  <a:latin typeface="Muller Narrow Light"/>
                  <a:ea typeface="Muller Narrow Light"/>
                  <a:cs typeface="Muller Narrow Light"/>
                  <a:sym typeface="Muller Narrow Light"/>
                </a:defRPr>
              </a:pPr>
              <a:r>
                <a:rPr lang="uk-UA" sz="1800" dirty="0">
                  <a:latin typeface="Muller Narrow ExtraBold" panose="00000900000000000000" pitchFamily="50" charset="-52"/>
                </a:rPr>
                <a:t>МОДУЛЬ РИЗИКІВ</a:t>
              </a:r>
            </a:p>
          </p:txBody>
        </p:sp>
      </p:grpSp>
      <p:grpSp>
        <p:nvGrpSpPr>
          <p:cNvPr id="107" name="Группа 106"/>
          <p:cNvGrpSpPr/>
          <p:nvPr/>
        </p:nvGrpSpPr>
        <p:grpSpPr>
          <a:xfrm>
            <a:off x="10470351" y="3101686"/>
            <a:ext cx="2201893" cy="577233"/>
            <a:chOff x="7282899" y="4509175"/>
            <a:chExt cx="2201893" cy="641370"/>
          </a:xfrm>
        </p:grpSpPr>
        <p:sp>
          <p:nvSpPr>
            <p:cNvPr id="108" name="Rounded Rectangle"/>
            <p:cNvSpPr/>
            <p:nvPr/>
          </p:nvSpPr>
          <p:spPr>
            <a:xfrm>
              <a:off x="7282899" y="4509175"/>
              <a:ext cx="2201893" cy="641370"/>
            </a:xfrm>
            <a:prstGeom prst="roundRect">
              <a:avLst>
                <a:gd name="adj" fmla="val 10380"/>
              </a:avLst>
            </a:prstGeom>
            <a:solidFill>
              <a:srgbClr val="FFFFFF"/>
            </a:solidFill>
            <a:ln w="76200" cap="flat">
              <a:solidFill>
                <a:srgbClr val="A7A7A7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50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09" name="Shape 2046"/>
            <p:cNvSpPr txBox="1"/>
            <p:nvPr/>
          </p:nvSpPr>
          <p:spPr>
            <a:xfrm>
              <a:off x="7329828" y="4688084"/>
              <a:ext cx="2084748" cy="286261"/>
            </a:xfrm>
            <a:prstGeom prst="rect">
              <a:avLst/>
            </a:prstGeom>
            <a:noFill/>
            <a:ln w="12700" cap="flat">
              <a:solidFill>
                <a:schemeClr val="bg1"/>
              </a:solidFill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1" defTabSz="590133">
                <a:lnSpc>
                  <a:spcPct val="93000"/>
                </a:lnSpc>
                <a:spcBef>
                  <a:spcPts val="200"/>
                </a:spcBef>
                <a:buSzPct val="100000"/>
                <a:tabLst>
                  <a:tab pos="1168400" algn="l"/>
                  <a:tab pos="1765300" algn="l"/>
                  <a:tab pos="2349500" algn="l"/>
                  <a:tab pos="2946400" algn="l"/>
                  <a:tab pos="3530600" algn="l"/>
                  <a:tab pos="4127500" algn="l"/>
                  <a:tab pos="4711700" algn="l"/>
                  <a:tab pos="5308600" algn="l"/>
                  <a:tab pos="5892800" algn="l"/>
                  <a:tab pos="6489700" algn="l"/>
                  <a:tab pos="7073900" algn="l"/>
                  <a:tab pos="7670800" algn="l"/>
                  <a:tab pos="8255000" algn="l"/>
                  <a:tab pos="8851900" algn="l"/>
                  <a:tab pos="9436100" algn="l"/>
                  <a:tab pos="10020300" algn="l"/>
                  <a:tab pos="10617200" algn="l"/>
                  <a:tab pos="11201400" algn="l"/>
                  <a:tab pos="11798300" algn="l"/>
                </a:tabLst>
                <a:defRPr sz="2000">
                  <a:solidFill>
                    <a:srgbClr val="535353"/>
                  </a:solidFill>
                  <a:latin typeface="Muller Narrow Light"/>
                  <a:ea typeface="Muller Narrow Light"/>
                  <a:cs typeface="Muller Narrow Light"/>
                  <a:sym typeface="Muller Narrow Light"/>
                </a:defRPr>
              </a:pPr>
              <a:r>
                <a:rPr lang="en-US" sz="1800" dirty="0">
                  <a:latin typeface="Muller Narrow ExtraBold" panose="00000900000000000000" pitchFamily="50" charset="-52"/>
                </a:rPr>
                <a:t>HELP </a:t>
              </a:r>
              <a:r>
                <a:rPr lang="en-US" sz="1800" dirty="0" smtClean="0">
                  <a:latin typeface="Muller Narrow ExtraBold" panose="00000900000000000000" pitchFamily="50" charset="-52"/>
                </a:rPr>
                <a:t>DESK</a:t>
              </a:r>
              <a:endParaRPr lang="uk-UA" sz="1800" dirty="0">
                <a:latin typeface="Muller Narrow ExtraBold" panose="00000900000000000000" pitchFamily="50" charset="-52"/>
              </a:endParaRPr>
            </a:p>
          </p:txBody>
        </p:sp>
      </p:grpSp>
      <p:sp>
        <p:nvSpPr>
          <p:cNvPr id="73" name="Straight Connector 31"/>
          <p:cNvSpPr/>
          <p:nvPr/>
        </p:nvSpPr>
        <p:spPr>
          <a:xfrm flipV="1">
            <a:off x="423237" y="2486717"/>
            <a:ext cx="7180110" cy="29222"/>
          </a:xfrm>
          <a:prstGeom prst="line">
            <a:avLst/>
          </a:prstGeom>
          <a:ln w="50800">
            <a:solidFill>
              <a:srgbClr val="535353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6" name="Straight Connector 120"/>
          <p:cNvSpPr/>
          <p:nvPr/>
        </p:nvSpPr>
        <p:spPr>
          <a:xfrm flipV="1">
            <a:off x="7935901" y="2486717"/>
            <a:ext cx="4736343" cy="9541"/>
          </a:xfrm>
          <a:prstGeom prst="line">
            <a:avLst/>
          </a:prstGeom>
          <a:ln w="50800">
            <a:solidFill>
              <a:srgbClr val="535353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2" name="Rectangle 29"/>
          <p:cNvSpPr txBox="1"/>
          <p:nvPr/>
        </p:nvSpPr>
        <p:spPr>
          <a:xfrm>
            <a:off x="915902" y="1932494"/>
            <a:ext cx="610343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defTabSz="914400">
              <a:defRPr sz="2900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r>
              <a:rPr lang="uk-UA" sz="3000" dirty="0"/>
              <a:t>ІНТЕГРАЦІЯ</a:t>
            </a:r>
            <a:endParaRPr sz="3000" dirty="0"/>
          </a:p>
        </p:txBody>
      </p:sp>
      <p:sp>
        <p:nvSpPr>
          <p:cNvPr id="83" name="Rectangle 29"/>
          <p:cNvSpPr txBox="1"/>
          <p:nvPr/>
        </p:nvSpPr>
        <p:spPr>
          <a:xfrm>
            <a:off x="8174432" y="1932494"/>
            <a:ext cx="4259279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defTabSz="914400">
              <a:defRPr sz="2900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r>
              <a:rPr lang="uk-UA" sz="3000" dirty="0"/>
              <a:t>РОЗРОБКА</a:t>
            </a:r>
            <a:endParaRPr sz="3000" dirty="0"/>
          </a:p>
        </p:txBody>
      </p:sp>
      <p:grpSp>
        <p:nvGrpSpPr>
          <p:cNvPr id="84" name="Группа 83"/>
          <p:cNvGrpSpPr/>
          <p:nvPr/>
        </p:nvGrpSpPr>
        <p:grpSpPr>
          <a:xfrm>
            <a:off x="5395358" y="3086959"/>
            <a:ext cx="2201893" cy="577233"/>
            <a:chOff x="4277074" y="4459978"/>
            <a:chExt cx="2201893" cy="641370"/>
          </a:xfrm>
        </p:grpSpPr>
        <p:sp>
          <p:nvSpPr>
            <p:cNvPr id="85" name="Rounded Rectangle"/>
            <p:cNvSpPr/>
            <p:nvPr/>
          </p:nvSpPr>
          <p:spPr>
            <a:xfrm>
              <a:off x="4277074" y="4459978"/>
              <a:ext cx="2201893" cy="641370"/>
            </a:xfrm>
            <a:prstGeom prst="roundRect">
              <a:avLst>
                <a:gd name="adj" fmla="val 10380"/>
              </a:avLst>
            </a:prstGeom>
            <a:solidFill>
              <a:srgbClr val="FFFFFF"/>
            </a:solidFill>
            <a:ln w="76200" cap="flat">
              <a:solidFill>
                <a:srgbClr val="FDDB33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50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86" name="Shape 2046"/>
            <p:cNvSpPr txBox="1"/>
            <p:nvPr/>
          </p:nvSpPr>
          <p:spPr>
            <a:xfrm>
              <a:off x="4438051" y="4640455"/>
              <a:ext cx="1879937" cy="2862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1" defTabSz="590133">
                <a:lnSpc>
                  <a:spcPct val="93000"/>
                </a:lnSpc>
                <a:spcBef>
                  <a:spcPts val="200"/>
                </a:spcBef>
                <a:buSzPct val="100000"/>
                <a:tabLst>
                  <a:tab pos="1168400" algn="l"/>
                  <a:tab pos="1765300" algn="l"/>
                  <a:tab pos="2349500" algn="l"/>
                  <a:tab pos="2946400" algn="l"/>
                  <a:tab pos="3530600" algn="l"/>
                  <a:tab pos="4127500" algn="l"/>
                  <a:tab pos="4711700" algn="l"/>
                  <a:tab pos="5308600" algn="l"/>
                  <a:tab pos="5892800" algn="l"/>
                  <a:tab pos="6489700" algn="l"/>
                  <a:tab pos="7073900" algn="l"/>
                  <a:tab pos="7670800" algn="l"/>
                  <a:tab pos="8255000" algn="l"/>
                  <a:tab pos="8851900" algn="l"/>
                  <a:tab pos="9436100" algn="l"/>
                  <a:tab pos="10020300" algn="l"/>
                  <a:tab pos="10617200" algn="l"/>
                  <a:tab pos="11201400" algn="l"/>
                  <a:tab pos="11798300" algn="l"/>
                </a:tabLst>
                <a:defRPr sz="2000">
                  <a:solidFill>
                    <a:srgbClr val="535353"/>
                  </a:solidFill>
                  <a:latin typeface="Muller Narrow Light"/>
                  <a:ea typeface="Muller Narrow Light"/>
                  <a:cs typeface="Muller Narrow Light"/>
                  <a:sym typeface="Muller Narrow Light"/>
                </a:defRPr>
              </a:pPr>
              <a:r>
                <a:rPr lang="uk-UA" sz="1800" dirty="0" smtClean="0">
                  <a:latin typeface="Muller Narrow ExtraBold" panose="00000900000000000000" pitchFamily="50" charset="-52"/>
                </a:rPr>
                <a:t>МОДУЛЬ </a:t>
              </a:r>
              <a:r>
                <a:rPr lang="uk-UA" sz="1800" dirty="0">
                  <a:latin typeface="Muller Narrow ExtraBold" panose="00000900000000000000" pitchFamily="50" charset="-52"/>
                </a:rPr>
                <a:t>ГАРАНТІЙ</a:t>
              </a:r>
            </a:p>
          </p:txBody>
        </p:sp>
      </p:grpSp>
      <p:sp>
        <p:nvSpPr>
          <p:cNvPr id="87" name="Rectangle"/>
          <p:cNvSpPr/>
          <p:nvPr/>
        </p:nvSpPr>
        <p:spPr>
          <a:xfrm>
            <a:off x="331887" y="2922813"/>
            <a:ext cx="7271460" cy="6686699"/>
          </a:xfrm>
          <a:prstGeom prst="roundRect">
            <a:avLst>
              <a:gd name="adj" fmla="val 0"/>
            </a:avLst>
          </a:prstGeom>
          <a:ln w="63500">
            <a:solidFill>
              <a:srgbClr val="FCDA47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8" name="Rectangle"/>
          <p:cNvSpPr/>
          <p:nvPr/>
        </p:nvSpPr>
        <p:spPr>
          <a:xfrm>
            <a:off x="7935902" y="2922813"/>
            <a:ext cx="4736341" cy="6686699"/>
          </a:xfrm>
          <a:prstGeom prst="roundRect">
            <a:avLst>
              <a:gd name="adj" fmla="val 0"/>
            </a:avLst>
          </a:prstGeom>
          <a:ln w="63500">
            <a:solidFill>
              <a:srgbClr val="A7A7A7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90" name="Triangle"/>
          <p:cNvSpPr/>
          <p:nvPr/>
        </p:nvSpPr>
        <p:spPr>
          <a:xfrm rot="10800000">
            <a:off x="8238419" y="3809840"/>
            <a:ext cx="4131304" cy="4400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DDDDD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1" name="Triangle"/>
          <p:cNvSpPr/>
          <p:nvPr/>
        </p:nvSpPr>
        <p:spPr>
          <a:xfrm rot="10800000">
            <a:off x="1146829" y="3815044"/>
            <a:ext cx="5641576" cy="4400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DDB3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grpSp>
        <p:nvGrpSpPr>
          <p:cNvPr id="95" name="Группа 94"/>
          <p:cNvGrpSpPr/>
          <p:nvPr/>
        </p:nvGrpSpPr>
        <p:grpSpPr>
          <a:xfrm>
            <a:off x="331886" y="4389868"/>
            <a:ext cx="1800000" cy="577233"/>
            <a:chOff x="1335963" y="4366059"/>
            <a:chExt cx="2201894" cy="641370"/>
          </a:xfrm>
        </p:grpSpPr>
        <p:sp>
          <p:nvSpPr>
            <p:cNvPr id="96" name="Rounded Rectangle"/>
            <p:cNvSpPr/>
            <p:nvPr/>
          </p:nvSpPr>
          <p:spPr>
            <a:xfrm>
              <a:off x="1335963" y="4366059"/>
              <a:ext cx="2201894" cy="641370"/>
            </a:xfrm>
            <a:prstGeom prst="roundRect">
              <a:avLst>
                <a:gd name="adj" fmla="val 10380"/>
              </a:avLst>
            </a:prstGeom>
            <a:solidFill>
              <a:srgbClr val="FFFFFF"/>
            </a:solidFill>
            <a:ln w="76200" cap="flat">
              <a:solidFill>
                <a:srgbClr val="FDDB33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50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97" name="Shape 2046"/>
            <p:cNvSpPr txBox="1"/>
            <p:nvPr/>
          </p:nvSpPr>
          <p:spPr>
            <a:xfrm>
              <a:off x="1388412" y="4559537"/>
              <a:ext cx="2037160" cy="2544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1" defTabSz="590133">
                <a:lnSpc>
                  <a:spcPct val="93000"/>
                </a:lnSpc>
                <a:spcBef>
                  <a:spcPts val="200"/>
                </a:spcBef>
                <a:buSzPct val="100000"/>
                <a:tabLst>
                  <a:tab pos="1168400" algn="l"/>
                  <a:tab pos="1765300" algn="l"/>
                  <a:tab pos="2349500" algn="l"/>
                  <a:tab pos="2946400" algn="l"/>
                  <a:tab pos="3530600" algn="l"/>
                  <a:tab pos="4127500" algn="l"/>
                  <a:tab pos="4711700" algn="l"/>
                  <a:tab pos="5308600" algn="l"/>
                  <a:tab pos="5892800" algn="l"/>
                  <a:tab pos="6489700" algn="l"/>
                  <a:tab pos="7073900" algn="l"/>
                  <a:tab pos="7670800" algn="l"/>
                  <a:tab pos="8255000" algn="l"/>
                  <a:tab pos="8851900" algn="l"/>
                  <a:tab pos="9436100" algn="l"/>
                  <a:tab pos="10020300" algn="l"/>
                  <a:tab pos="10617200" algn="l"/>
                  <a:tab pos="11201400" algn="l"/>
                  <a:tab pos="11798300" algn="l"/>
                </a:tabLst>
                <a:defRPr sz="2000">
                  <a:solidFill>
                    <a:srgbClr val="535353"/>
                  </a:solidFill>
                  <a:latin typeface="Muller Narrow Light"/>
                  <a:ea typeface="Muller Narrow Light"/>
                  <a:cs typeface="Muller Narrow Light"/>
                  <a:sym typeface="Muller Narrow Light"/>
                </a:defRPr>
              </a:pPr>
              <a:r>
                <a:rPr lang="uk-UA" sz="1600" dirty="0">
                  <a:latin typeface="Muller Narrow ExtraBold" panose="00000900000000000000" pitchFamily="50" charset="-52"/>
                </a:rPr>
                <a:t>ЗАКУПІВЛЯ</a:t>
              </a:r>
            </a:p>
          </p:txBody>
        </p:sp>
      </p:grpSp>
      <p:grpSp>
        <p:nvGrpSpPr>
          <p:cNvPr id="98" name="Группа 97"/>
          <p:cNvGrpSpPr/>
          <p:nvPr/>
        </p:nvGrpSpPr>
        <p:grpSpPr>
          <a:xfrm>
            <a:off x="3073722" y="4404998"/>
            <a:ext cx="1800000" cy="577233"/>
            <a:chOff x="1335963" y="4366059"/>
            <a:chExt cx="2201894" cy="641370"/>
          </a:xfrm>
        </p:grpSpPr>
        <p:sp>
          <p:nvSpPr>
            <p:cNvPr id="99" name="Rounded Rectangle"/>
            <p:cNvSpPr/>
            <p:nvPr/>
          </p:nvSpPr>
          <p:spPr>
            <a:xfrm>
              <a:off x="1335963" y="4366059"/>
              <a:ext cx="2201894" cy="641370"/>
            </a:xfrm>
            <a:prstGeom prst="roundRect">
              <a:avLst>
                <a:gd name="adj" fmla="val 10380"/>
              </a:avLst>
            </a:prstGeom>
            <a:solidFill>
              <a:srgbClr val="FFFFFF"/>
            </a:solidFill>
            <a:ln w="76200" cap="flat">
              <a:solidFill>
                <a:srgbClr val="FDDB33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50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00" name="Shape 2046"/>
            <p:cNvSpPr txBox="1"/>
            <p:nvPr/>
          </p:nvSpPr>
          <p:spPr>
            <a:xfrm>
              <a:off x="1388412" y="4559537"/>
              <a:ext cx="2037160" cy="2544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1" defTabSz="590133">
                <a:lnSpc>
                  <a:spcPct val="93000"/>
                </a:lnSpc>
                <a:spcBef>
                  <a:spcPts val="200"/>
                </a:spcBef>
                <a:buSzPct val="100000"/>
                <a:tabLst>
                  <a:tab pos="1168400" algn="l"/>
                  <a:tab pos="1765300" algn="l"/>
                  <a:tab pos="2349500" algn="l"/>
                  <a:tab pos="2946400" algn="l"/>
                  <a:tab pos="3530600" algn="l"/>
                  <a:tab pos="4127500" algn="l"/>
                  <a:tab pos="4711700" algn="l"/>
                  <a:tab pos="5308600" algn="l"/>
                  <a:tab pos="5892800" algn="l"/>
                  <a:tab pos="6489700" algn="l"/>
                  <a:tab pos="7073900" algn="l"/>
                  <a:tab pos="7670800" algn="l"/>
                  <a:tab pos="8255000" algn="l"/>
                  <a:tab pos="8851900" algn="l"/>
                  <a:tab pos="9436100" algn="l"/>
                  <a:tab pos="10020300" algn="l"/>
                  <a:tab pos="10617200" algn="l"/>
                  <a:tab pos="11201400" algn="l"/>
                  <a:tab pos="11798300" algn="l"/>
                </a:tabLst>
                <a:defRPr sz="2000">
                  <a:solidFill>
                    <a:srgbClr val="535353"/>
                  </a:solidFill>
                  <a:latin typeface="Muller Narrow Light"/>
                  <a:ea typeface="Muller Narrow Light"/>
                  <a:cs typeface="Muller Narrow Light"/>
                  <a:sym typeface="Muller Narrow Light"/>
                </a:defRPr>
              </a:pPr>
              <a:r>
                <a:rPr lang="uk-UA" sz="1600" dirty="0">
                  <a:latin typeface="Muller Narrow ExtraBold" panose="00000900000000000000" pitchFamily="50" charset="-52"/>
                </a:rPr>
                <a:t>ПОСТАЧАННЯ</a:t>
              </a:r>
            </a:p>
          </p:txBody>
        </p:sp>
      </p:grpSp>
      <p:grpSp>
        <p:nvGrpSpPr>
          <p:cNvPr id="101" name="Группа 100"/>
          <p:cNvGrpSpPr/>
          <p:nvPr/>
        </p:nvGrpSpPr>
        <p:grpSpPr>
          <a:xfrm>
            <a:off x="5815602" y="4411210"/>
            <a:ext cx="1800000" cy="577233"/>
            <a:chOff x="1335963" y="4366059"/>
            <a:chExt cx="2221830" cy="641370"/>
          </a:xfrm>
        </p:grpSpPr>
        <p:sp>
          <p:nvSpPr>
            <p:cNvPr id="102" name="Rounded Rectangle"/>
            <p:cNvSpPr/>
            <p:nvPr/>
          </p:nvSpPr>
          <p:spPr>
            <a:xfrm>
              <a:off x="1335963" y="4366059"/>
              <a:ext cx="2201894" cy="641370"/>
            </a:xfrm>
            <a:prstGeom prst="roundRect">
              <a:avLst>
                <a:gd name="adj" fmla="val 10380"/>
              </a:avLst>
            </a:prstGeom>
            <a:solidFill>
              <a:srgbClr val="FFFFFF"/>
            </a:solidFill>
            <a:ln w="76200" cap="flat">
              <a:solidFill>
                <a:srgbClr val="FDDB33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50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03" name="Shape 2046"/>
            <p:cNvSpPr txBox="1"/>
            <p:nvPr/>
          </p:nvSpPr>
          <p:spPr>
            <a:xfrm>
              <a:off x="1355899" y="4555347"/>
              <a:ext cx="2201894" cy="2544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1" defTabSz="590133">
                <a:lnSpc>
                  <a:spcPct val="93000"/>
                </a:lnSpc>
                <a:spcBef>
                  <a:spcPts val="200"/>
                </a:spcBef>
                <a:buSzPct val="100000"/>
                <a:tabLst>
                  <a:tab pos="1168400" algn="l"/>
                  <a:tab pos="1765300" algn="l"/>
                  <a:tab pos="2349500" algn="l"/>
                  <a:tab pos="2946400" algn="l"/>
                  <a:tab pos="3530600" algn="l"/>
                  <a:tab pos="4127500" algn="l"/>
                  <a:tab pos="4711700" algn="l"/>
                  <a:tab pos="5308600" algn="l"/>
                  <a:tab pos="5892800" algn="l"/>
                  <a:tab pos="6489700" algn="l"/>
                  <a:tab pos="7073900" algn="l"/>
                  <a:tab pos="7670800" algn="l"/>
                  <a:tab pos="8255000" algn="l"/>
                  <a:tab pos="8851900" algn="l"/>
                  <a:tab pos="9436100" algn="l"/>
                  <a:tab pos="10020300" algn="l"/>
                  <a:tab pos="10617200" algn="l"/>
                  <a:tab pos="11201400" algn="l"/>
                  <a:tab pos="11798300" algn="l"/>
                </a:tabLst>
                <a:defRPr sz="2000">
                  <a:solidFill>
                    <a:srgbClr val="535353"/>
                  </a:solidFill>
                  <a:latin typeface="Muller Narrow Light"/>
                  <a:ea typeface="Muller Narrow Light"/>
                  <a:cs typeface="Muller Narrow Light"/>
                  <a:sym typeface="Muller Narrow Light"/>
                </a:defRPr>
              </a:pPr>
              <a:r>
                <a:rPr lang="uk-UA" sz="1600" dirty="0">
                  <a:latin typeface="Muller Narrow ExtraBold" panose="00000900000000000000" pitchFamily="50" charset="-52"/>
                </a:rPr>
                <a:t>ВСТАНОВЛЕННЯ</a:t>
              </a:r>
            </a:p>
          </p:txBody>
        </p:sp>
      </p:grpSp>
      <p:sp>
        <p:nvSpPr>
          <p:cNvPr id="128" name="Triangle"/>
          <p:cNvSpPr/>
          <p:nvPr/>
        </p:nvSpPr>
        <p:spPr>
          <a:xfrm rot="10800000">
            <a:off x="1128053" y="5101531"/>
            <a:ext cx="5641576" cy="4400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DDB3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grpSp>
        <p:nvGrpSpPr>
          <p:cNvPr id="133" name="Группа 132"/>
          <p:cNvGrpSpPr/>
          <p:nvPr/>
        </p:nvGrpSpPr>
        <p:grpSpPr>
          <a:xfrm>
            <a:off x="3997746" y="5660917"/>
            <a:ext cx="3608485" cy="577233"/>
            <a:chOff x="1335963" y="4366059"/>
            <a:chExt cx="2201894" cy="641370"/>
          </a:xfrm>
        </p:grpSpPr>
        <p:sp>
          <p:nvSpPr>
            <p:cNvPr id="134" name="Rounded Rectangle"/>
            <p:cNvSpPr/>
            <p:nvPr/>
          </p:nvSpPr>
          <p:spPr>
            <a:xfrm>
              <a:off x="1335963" y="4366059"/>
              <a:ext cx="2201894" cy="641370"/>
            </a:xfrm>
            <a:prstGeom prst="roundRect">
              <a:avLst>
                <a:gd name="adj" fmla="val 10380"/>
              </a:avLst>
            </a:prstGeom>
            <a:solidFill>
              <a:srgbClr val="FFFFFF"/>
            </a:solidFill>
            <a:ln w="76200" cap="flat">
              <a:solidFill>
                <a:srgbClr val="FDDB33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50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35" name="Shape 2046"/>
            <p:cNvSpPr txBox="1"/>
            <p:nvPr/>
          </p:nvSpPr>
          <p:spPr>
            <a:xfrm>
              <a:off x="1378878" y="4418081"/>
              <a:ext cx="2046694" cy="5373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1" defTabSz="590133">
                <a:lnSpc>
                  <a:spcPct val="93000"/>
                </a:lnSpc>
                <a:spcBef>
                  <a:spcPts val="200"/>
                </a:spcBef>
                <a:buSzPct val="100000"/>
                <a:tabLst>
                  <a:tab pos="1168400" algn="l"/>
                  <a:tab pos="1765300" algn="l"/>
                  <a:tab pos="2349500" algn="l"/>
                  <a:tab pos="2946400" algn="l"/>
                  <a:tab pos="3530600" algn="l"/>
                  <a:tab pos="4127500" algn="l"/>
                  <a:tab pos="4711700" algn="l"/>
                  <a:tab pos="5308600" algn="l"/>
                  <a:tab pos="5892800" algn="l"/>
                  <a:tab pos="6489700" algn="l"/>
                  <a:tab pos="7073900" algn="l"/>
                  <a:tab pos="7670800" algn="l"/>
                  <a:tab pos="8255000" algn="l"/>
                  <a:tab pos="8851900" algn="l"/>
                  <a:tab pos="9436100" algn="l"/>
                  <a:tab pos="10020300" algn="l"/>
                  <a:tab pos="10617200" algn="l"/>
                  <a:tab pos="11201400" algn="l"/>
                  <a:tab pos="11798300" algn="l"/>
                </a:tabLst>
                <a:defRPr sz="2000">
                  <a:solidFill>
                    <a:srgbClr val="535353"/>
                  </a:solidFill>
                  <a:latin typeface="Muller Narrow Light"/>
                  <a:ea typeface="Muller Narrow Light"/>
                  <a:cs typeface="Muller Narrow Light"/>
                  <a:sym typeface="Muller Narrow Light"/>
                </a:defRPr>
              </a:pPr>
              <a:r>
                <a:rPr lang="ru-RU" sz="1600" dirty="0">
                  <a:solidFill>
                    <a:srgbClr val="535353"/>
                  </a:solidFill>
                  <a:latin typeface="Muller Narrow ExtraBold" panose="00000900000000000000" pitchFamily="50" charset="-52"/>
                  <a:ea typeface="Muller Narrow Light"/>
                  <a:cs typeface="Muller Narrow Light"/>
                  <a:sym typeface="Helvetica Neue Light"/>
                </a:rPr>
                <a:t>ВИЗНАЧЕННЯ МЕТОДІВ ТА ДАНИХ ДЛЯ </a:t>
              </a:r>
            </a:p>
            <a:p>
              <a:pPr lvl="1" defTabSz="590133">
                <a:lnSpc>
                  <a:spcPct val="93000"/>
                </a:lnSpc>
                <a:spcBef>
                  <a:spcPts val="200"/>
                </a:spcBef>
                <a:buSzPct val="100000"/>
                <a:tabLst>
                  <a:tab pos="1168400" algn="l"/>
                  <a:tab pos="1765300" algn="l"/>
                  <a:tab pos="2349500" algn="l"/>
                  <a:tab pos="2946400" algn="l"/>
                  <a:tab pos="3530600" algn="l"/>
                  <a:tab pos="4127500" algn="l"/>
                  <a:tab pos="4711700" algn="l"/>
                  <a:tab pos="5308600" algn="l"/>
                  <a:tab pos="5892800" algn="l"/>
                  <a:tab pos="6489700" algn="l"/>
                  <a:tab pos="7073900" algn="l"/>
                  <a:tab pos="7670800" algn="l"/>
                  <a:tab pos="8255000" algn="l"/>
                  <a:tab pos="8851900" algn="l"/>
                  <a:tab pos="9436100" algn="l"/>
                  <a:tab pos="10020300" algn="l"/>
                  <a:tab pos="10617200" algn="l"/>
                  <a:tab pos="11201400" algn="l"/>
                  <a:tab pos="11798300" algn="l"/>
                </a:tabLst>
                <a:defRPr sz="2000">
                  <a:solidFill>
                    <a:srgbClr val="535353"/>
                  </a:solidFill>
                  <a:latin typeface="Muller Narrow Light"/>
                  <a:ea typeface="Muller Narrow Light"/>
                  <a:cs typeface="Muller Narrow Light"/>
                  <a:sym typeface="Muller Narrow Light"/>
                </a:defRPr>
              </a:pPr>
              <a:r>
                <a:rPr lang="ru-RU" sz="1600" dirty="0">
                  <a:solidFill>
                    <a:srgbClr val="535353"/>
                  </a:solidFill>
                  <a:latin typeface="Muller Narrow ExtraBold" panose="00000900000000000000" pitchFamily="50" charset="-52"/>
                  <a:ea typeface="Muller Narrow Light"/>
                  <a:cs typeface="Muller Narrow Light"/>
                  <a:sym typeface="Helvetica Neue Light"/>
                </a:rPr>
                <a:t>ЛОКАЛЬНОГО ТЕСТУВАННЯ СИСТЕМИ</a:t>
              </a:r>
              <a:endParaRPr lang="uk-UA" sz="1600" dirty="0">
                <a:solidFill>
                  <a:srgbClr val="535353"/>
                </a:solidFill>
                <a:latin typeface="Muller Narrow ExtraBold" panose="00000900000000000000" pitchFamily="50" charset="-52"/>
                <a:ea typeface="Muller Narrow Light"/>
                <a:cs typeface="Muller Narrow Light"/>
              </a:endParaRPr>
            </a:p>
          </p:txBody>
        </p:sp>
      </p:grpSp>
      <p:sp>
        <p:nvSpPr>
          <p:cNvPr id="160" name="Стрелка вниз 159"/>
          <p:cNvSpPr/>
          <p:nvPr/>
        </p:nvSpPr>
        <p:spPr>
          <a:xfrm rot="16200000">
            <a:off x="2416606" y="4380109"/>
            <a:ext cx="372353" cy="616186"/>
          </a:xfrm>
          <a:prstGeom prst="downArrow">
            <a:avLst/>
          </a:prstGeom>
          <a:solidFill>
            <a:srgbClr val="FFFFFF"/>
          </a:solidFill>
          <a:ln w="25400" cap="flat">
            <a:solidFill>
              <a:schemeClr val="tx2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161" name="Стрелка вниз 160"/>
          <p:cNvSpPr/>
          <p:nvPr/>
        </p:nvSpPr>
        <p:spPr>
          <a:xfrm rot="16200000">
            <a:off x="5158485" y="4385522"/>
            <a:ext cx="372353" cy="616186"/>
          </a:xfrm>
          <a:prstGeom prst="downArrow">
            <a:avLst/>
          </a:prstGeom>
          <a:solidFill>
            <a:srgbClr val="FFFFFF"/>
          </a:solidFill>
          <a:ln w="25400" cap="flat">
            <a:solidFill>
              <a:schemeClr val="tx2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162" name="Triangle"/>
          <p:cNvSpPr/>
          <p:nvPr/>
        </p:nvSpPr>
        <p:spPr>
          <a:xfrm rot="10800000">
            <a:off x="1082101" y="6387710"/>
            <a:ext cx="5641576" cy="4400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DDB3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4" name="Rounded Rectangle"/>
          <p:cNvSpPr/>
          <p:nvPr/>
        </p:nvSpPr>
        <p:spPr>
          <a:xfrm>
            <a:off x="335106" y="7011437"/>
            <a:ext cx="2208334" cy="2457544"/>
          </a:xfrm>
          <a:prstGeom prst="roundRect">
            <a:avLst>
              <a:gd name="adj" fmla="val 10380"/>
            </a:avLst>
          </a:prstGeom>
          <a:solidFill>
            <a:srgbClr val="FFFFFF"/>
          </a:solidFill>
          <a:ln w="76200" cap="flat">
            <a:solidFill>
              <a:srgbClr val="FDDB33"/>
            </a:solidFill>
            <a:prstDash val="solid"/>
            <a:round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defTabSz="825500"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5" name="Shape 2046"/>
          <p:cNvSpPr txBox="1"/>
          <p:nvPr/>
        </p:nvSpPr>
        <p:spPr>
          <a:xfrm>
            <a:off x="453791" y="7118554"/>
            <a:ext cx="1974146" cy="22460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numCol="1" anchor="ctr">
            <a:spAutoFit/>
          </a:bodyPr>
          <a:lstStyle/>
          <a:p>
            <a:pPr lvl="1" defTabSz="590133">
              <a:lnSpc>
                <a:spcPct val="93000"/>
              </a:lnSpc>
              <a:spcBef>
                <a:spcPts val="200"/>
              </a:spcBef>
              <a:buSzPct val="100000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1600" dirty="0">
                <a:latin typeface="Muller Narrow ExtraBold" panose="00000900000000000000" pitchFamily="50" charset="-52"/>
              </a:rPr>
              <a:t>ТЕСТУВАННЯ:</a:t>
            </a: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Технічних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можливостей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endParaRPr lang="en-US" sz="1200" dirty="0">
              <a:solidFill>
                <a:srgbClr val="535353"/>
              </a:solidFill>
              <a:latin typeface="Muller Narrow Light" panose="00000400000000000000" pitchFamily="50" charset="-52"/>
              <a:ea typeface="Muller Narrow Light"/>
              <a:cs typeface="Muller Narrow Light"/>
            </a:endParaRP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модулю (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реєстрація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користувачів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,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введення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інформації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,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обмін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інформацією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з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митними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органами,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зворотній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зв'язок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)</a:t>
            </a: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Отримання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повідомлень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про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транзитну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декларацію</a:t>
            </a:r>
            <a:endParaRPr lang="ru-RU" sz="1200" dirty="0">
              <a:solidFill>
                <a:srgbClr val="535353"/>
              </a:solidFill>
              <a:latin typeface="Muller Narrow Light" panose="00000400000000000000" pitchFamily="50" charset="-52"/>
              <a:ea typeface="Muller Narrow Light"/>
              <a:cs typeface="Muller Narrow Light"/>
            </a:endParaRP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Завантаження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файлу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митної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декларації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до </a:t>
            </a:r>
            <a:r>
              <a:rPr lang="uk-UA" sz="12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ЕТС</a:t>
            </a:r>
            <a:endParaRPr lang="en-US" sz="1200" dirty="0">
              <a:solidFill>
                <a:srgbClr val="535353"/>
              </a:solidFill>
              <a:latin typeface="Muller Narrow Light" panose="00000400000000000000" pitchFamily="50" charset="-52"/>
              <a:ea typeface="Muller Narrow Light"/>
              <a:cs typeface="Muller Narrow Light"/>
            </a:endParaRP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Можливості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перегляду онлайн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звітів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uk-UA" sz="12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ЕТС</a:t>
            </a:r>
            <a:endParaRPr lang="ru-RU" sz="1200" dirty="0">
              <a:solidFill>
                <a:srgbClr val="535353"/>
              </a:solidFill>
              <a:latin typeface="Muller Narrow Light" panose="00000400000000000000" pitchFamily="50" charset="-52"/>
              <a:ea typeface="Muller Narrow Light"/>
              <a:cs typeface="Muller Narrow Light"/>
            </a:endParaRPr>
          </a:p>
        </p:txBody>
      </p:sp>
      <p:sp>
        <p:nvSpPr>
          <p:cNvPr id="179" name="Rounded Rectangle"/>
          <p:cNvSpPr/>
          <p:nvPr/>
        </p:nvSpPr>
        <p:spPr>
          <a:xfrm>
            <a:off x="2844672" y="7019627"/>
            <a:ext cx="2208334" cy="2457545"/>
          </a:xfrm>
          <a:prstGeom prst="roundRect">
            <a:avLst>
              <a:gd name="adj" fmla="val 10380"/>
            </a:avLst>
          </a:prstGeom>
          <a:solidFill>
            <a:srgbClr val="FFFFFF"/>
          </a:solidFill>
          <a:ln w="76200" cap="flat">
            <a:solidFill>
              <a:srgbClr val="FDDB33"/>
            </a:solidFill>
            <a:prstDash val="solid"/>
            <a:round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defTabSz="825500"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82" name="Rounded Rectangle"/>
          <p:cNvSpPr/>
          <p:nvPr/>
        </p:nvSpPr>
        <p:spPr>
          <a:xfrm>
            <a:off x="5378492" y="7019627"/>
            <a:ext cx="2208334" cy="2457545"/>
          </a:xfrm>
          <a:prstGeom prst="roundRect">
            <a:avLst>
              <a:gd name="adj" fmla="val 10380"/>
            </a:avLst>
          </a:prstGeom>
          <a:solidFill>
            <a:srgbClr val="FFFFFF"/>
          </a:solidFill>
          <a:ln w="76200" cap="flat">
            <a:solidFill>
              <a:srgbClr val="FDDB33"/>
            </a:solidFill>
            <a:prstDash val="solid"/>
            <a:round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defTabSz="825500"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84" name="Shape 2046"/>
          <p:cNvSpPr txBox="1"/>
          <p:nvPr/>
        </p:nvSpPr>
        <p:spPr>
          <a:xfrm>
            <a:off x="2946057" y="7120672"/>
            <a:ext cx="1994666" cy="141314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numCol="1" anchor="ctr">
            <a:spAutoFit/>
          </a:bodyPr>
          <a:lstStyle/>
          <a:p>
            <a:pPr lvl="1" defTabSz="590133">
              <a:lnSpc>
                <a:spcPct val="93000"/>
              </a:lnSpc>
              <a:spcBef>
                <a:spcPts val="200"/>
              </a:spcBef>
              <a:buSzPct val="100000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1600" dirty="0">
                <a:latin typeface="Muller Narrow ExtraBold" panose="00000900000000000000" pitchFamily="50" charset="-52"/>
              </a:rPr>
              <a:t>ТЕСТУВАННЯ:</a:t>
            </a: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Офісу</a:t>
            </a: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митниці</a:t>
            </a: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відправлення</a:t>
            </a:r>
            <a:endParaRPr lang="ru-RU" sz="1200" dirty="0">
              <a:solidFill>
                <a:schemeClr val="tx1"/>
              </a:solidFill>
              <a:latin typeface="Muller Narrow Light" panose="00000400000000000000" pitchFamily="50" charset="-52"/>
              <a:ea typeface="Muller Narrow Light"/>
              <a:cs typeface="Muller Narrow Light"/>
            </a:endParaRP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Офісу</a:t>
            </a: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митниці</a:t>
            </a: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прибуття</a:t>
            </a:r>
            <a:endParaRPr lang="ru-RU" sz="1200" dirty="0">
              <a:solidFill>
                <a:schemeClr val="tx1"/>
              </a:solidFill>
              <a:latin typeface="Muller Narrow Light" panose="00000400000000000000" pitchFamily="50" charset="-52"/>
              <a:ea typeface="Muller Narrow Light"/>
              <a:cs typeface="Muller Narrow Light"/>
            </a:endParaRP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Офісу</a:t>
            </a: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митниці</a:t>
            </a: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транзиту</a:t>
            </a: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Офісу</a:t>
            </a: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митниці</a:t>
            </a: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гарантії</a:t>
            </a:r>
            <a:endParaRPr lang="ru-RU" sz="1200" dirty="0">
              <a:solidFill>
                <a:schemeClr val="tx1"/>
              </a:solidFill>
              <a:latin typeface="Muller Narrow Light" panose="00000400000000000000" pitchFamily="50" charset="-52"/>
              <a:ea typeface="Muller Narrow Light"/>
              <a:cs typeface="Muller Narrow Light"/>
            </a:endParaRP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Процедури</a:t>
            </a: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розслідування</a:t>
            </a:r>
            <a:endParaRPr lang="ru-RU" sz="1200" dirty="0">
              <a:solidFill>
                <a:schemeClr val="tx1"/>
              </a:solidFill>
              <a:latin typeface="Muller Narrow Light" panose="00000400000000000000" pitchFamily="50" charset="-52"/>
              <a:ea typeface="Muller Narrow Light"/>
              <a:cs typeface="Muller Narrow Light"/>
            </a:endParaRP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Управління</a:t>
            </a: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ризиками</a:t>
            </a:r>
            <a:endParaRPr lang="uk-UA" sz="1200" dirty="0">
              <a:solidFill>
                <a:schemeClr val="tx1"/>
              </a:solidFill>
              <a:latin typeface="Muller Narrow Light" panose="00000400000000000000" pitchFamily="50" charset="-52"/>
              <a:ea typeface="Muller Narrow Light"/>
              <a:cs typeface="Muller Narrow Light"/>
            </a:endParaRPr>
          </a:p>
        </p:txBody>
      </p:sp>
      <p:sp>
        <p:nvSpPr>
          <p:cNvPr id="185" name="Shape 2046"/>
          <p:cNvSpPr txBox="1"/>
          <p:nvPr/>
        </p:nvSpPr>
        <p:spPr>
          <a:xfrm>
            <a:off x="5486181" y="7122188"/>
            <a:ext cx="1992955" cy="21947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numCol="1" anchor="ctr">
            <a:spAutoFit/>
          </a:bodyPr>
          <a:lstStyle/>
          <a:p>
            <a:pPr lvl="1" defTabSz="590133">
              <a:lnSpc>
                <a:spcPct val="93000"/>
              </a:lnSpc>
              <a:spcBef>
                <a:spcPts val="200"/>
              </a:spcBef>
              <a:buSzPct val="100000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1600" dirty="0">
                <a:latin typeface="Muller Narrow ExtraBold" panose="00000900000000000000" pitchFamily="50" charset="-52"/>
              </a:rPr>
              <a:t>ТЕСТУВАННЯ:</a:t>
            </a: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ea typeface="Muller Narrow Light"/>
                <a:cs typeface="Muller Narrow Light"/>
                <a:sym typeface="Helvetica Neue Light"/>
              </a:rPr>
              <a:t>П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рийняття</a:t>
            </a: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,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реєстрації</a:t>
            </a: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,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скасування</a:t>
            </a: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 та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відкликання</a:t>
            </a: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індивідуальної</a:t>
            </a: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 та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загальної</a:t>
            </a: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фінансових</a:t>
            </a: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гарантій</a:t>
            </a:r>
            <a:endParaRPr lang="ru-RU" sz="1200" dirty="0">
              <a:solidFill>
                <a:schemeClr val="tx1"/>
              </a:solidFill>
              <a:latin typeface="Muller Narrow Light" panose="00000400000000000000" pitchFamily="50" charset="-52"/>
              <a:sym typeface="Helvetica Neue Light"/>
            </a:endParaRP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Обліку</a:t>
            </a: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резервування</a:t>
            </a: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 та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вивільнення</a:t>
            </a: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базової</a:t>
            </a: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суми</a:t>
            </a: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загальної</a:t>
            </a: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фінансової</a:t>
            </a: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гарантії</a:t>
            </a:r>
            <a:endParaRPr lang="ru-RU" sz="1200" dirty="0">
              <a:solidFill>
                <a:schemeClr val="tx1"/>
              </a:solidFill>
              <a:latin typeface="Muller Narrow Light" panose="00000400000000000000" pitchFamily="50" charset="-52"/>
              <a:sym typeface="Helvetica Neue Light"/>
            </a:endParaRP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Інформаційної</a:t>
            </a: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взаємодії</a:t>
            </a: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між</a:t>
            </a: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фінансовими</a:t>
            </a: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 гарантами,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суб’єктами</a:t>
            </a: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 ЗЕД, </a:t>
            </a:r>
            <a:r>
              <a:rPr lang="ru-RU" sz="1200" dirty="0" err="1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митницями</a:t>
            </a:r>
            <a:r>
              <a:rPr lang="ru-RU" sz="1200" dirty="0">
                <a:solidFill>
                  <a:schemeClr val="tx1"/>
                </a:solidFill>
                <a:latin typeface="Muller Narrow Light" panose="00000400000000000000" pitchFamily="50" charset="-52"/>
                <a:sym typeface="Helvetica Neue Light"/>
              </a:rPr>
              <a:t> та регуляторами</a:t>
            </a:r>
            <a:endParaRPr lang="uk-UA" sz="1200" dirty="0">
              <a:latin typeface="Muller Narrow ExtraBold" panose="00000900000000000000" pitchFamily="50" charset="-52"/>
            </a:endParaRPr>
          </a:p>
        </p:txBody>
      </p:sp>
      <p:sp>
        <p:nvSpPr>
          <p:cNvPr id="186" name="Rounded Rectangle"/>
          <p:cNvSpPr/>
          <p:nvPr/>
        </p:nvSpPr>
        <p:spPr>
          <a:xfrm>
            <a:off x="7928833" y="7019627"/>
            <a:ext cx="2208334" cy="2457545"/>
          </a:xfrm>
          <a:prstGeom prst="roundRect">
            <a:avLst>
              <a:gd name="adj" fmla="val 10380"/>
            </a:avLst>
          </a:prstGeom>
          <a:solidFill>
            <a:srgbClr val="FFFFFF"/>
          </a:solidFill>
          <a:ln w="76200" cap="flat">
            <a:solidFill>
              <a:srgbClr val="A7A7A7"/>
            </a:solidFill>
            <a:prstDash val="solid"/>
            <a:round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defTabSz="825500"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87" name="Rounded Rectangle"/>
          <p:cNvSpPr/>
          <p:nvPr/>
        </p:nvSpPr>
        <p:spPr>
          <a:xfrm>
            <a:off x="10462653" y="7019627"/>
            <a:ext cx="2208334" cy="2457545"/>
          </a:xfrm>
          <a:prstGeom prst="roundRect">
            <a:avLst>
              <a:gd name="adj" fmla="val 10380"/>
            </a:avLst>
          </a:prstGeom>
          <a:solidFill>
            <a:srgbClr val="FFFFFF"/>
          </a:solidFill>
          <a:ln w="76200" cap="flat">
            <a:solidFill>
              <a:srgbClr val="A7A7A7"/>
            </a:solidFill>
            <a:prstDash val="solid"/>
            <a:round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defTabSz="825500"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88" name="Shape 2046"/>
          <p:cNvSpPr txBox="1"/>
          <p:nvPr/>
        </p:nvSpPr>
        <p:spPr>
          <a:xfrm>
            <a:off x="8041526" y="7118554"/>
            <a:ext cx="1982947" cy="128490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numCol="1" anchor="ctr">
            <a:spAutoFit/>
          </a:bodyPr>
          <a:lstStyle/>
          <a:p>
            <a:pPr lvl="1" defTabSz="590133">
              <a:lnSpc>
                <a:spcPct val="93000"/>
              </a:lnSpc>
              <a:spcBef>
                <a:spcPts val="200"/>
              </a:spcBef>
              <a:buSzPct val="100000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1600" dirty="0">
                <a:latin typeface="Muller Narrow ExtraBold" panose="00000900000000000000" pitchFamily="50" charset="-52"/>
              </a:rPr>
              <a:t>ТЕСТУВАННЯ:</a:t>
            </a: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12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Тестування національного модулю автоматизованої системи аналізу та управління ризиками </a:t>
            </a:r>
            <a:r>
              <a:rPr lang="ru-RU" sz="12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при </a:t>
            </a:r>
            <a:r>
              <a:rPr lang="uk-UA" sz="12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митному</a:t>
            </a:r>
            <a:r>
              <a:rPr lang="ru-RU" sz="12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оформленні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транзитної</a:t>
            </a:r>
            <a:r>
              <a:rPr lang="ru-RU" sz="12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декларації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із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застосуванням</a:t>
            </a:r>
            <a:r>
              <a:rPr lang="ru-RU" sz="12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uk-UA" sz="12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ЕТС</a:t>
            </a:r>
            <a:endParaRPr lang="uk-UA" sz="1200" dirty="0">
              <a:latin typeface="Muller Narrow ExtraBold" panose="00000900000000000000" pitchFamily="50" charset="-52"/>
            </a:endParaRPr>
          </a:p>
        </p:txBody>
      </p:sp>
      <p:sp>
        <p:nvSpPr>
          <p:cNvPr id="189" name="Shape 2046"/>
          <p:cNvSpPr txBox="1"/>
          <p:nvPr/>
        </p:nvSpPr>
        <p:spPr>
          <a:xfrm>
            <a:off x="10558909" y="7123040"/>
            <a:ext cx="2043119" cy="18769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numCol="1" anchor="ctr">
            <a:spAutoFit/>
          </a:bodyPr>
          <a:lstStyle/>
          <a:p>
            <a:pPr lvl="1" defTabSz="590133">
              <a:lnSpc>
                <a:spcPct val="93000"/>
              </a:lnSpc>
              <a:spcBef>
                <a:spcPts val="200"/>
              </a:spcBef>
              <a:buSzPct val="100000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1600" dirty="0">
                <a:latin typeface="Muller Narrow ExtraBold" panose="00000900000000000000" pitchFamily="50" charset="-52"/>
              </a:rPr>
              <a:t>ТЕСТУВАННЯ:</a:t>
            </a: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Документування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і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тестування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процесу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управління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подіями</a:t>
            </a:r>
            <a:endParaRPr lang="ru-RU" sz="1200" dirty="0">
              <a:solidFill>
                <a:srgbClr val="535353"/>
              </a:solidFill>
              <a:latin typeface="Muller Narrow Light" panose="00000400000000000000" pitchFamily="50" charset="-52"/>
              <a:ea typeface="Muller Narrow Light"/>
              <a:cs typeface="Muller Narrow Light"/>
            </a:endParaRP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Підготовка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і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тестування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програмних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засобів</a:t>
            </a:r>
            <a:r>
              <a:rPr lang="en-US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Help </a:t>
            </a:r>
            <a:r>
              <a:rPr lang="en-US" sz="12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Desk</a:t>
            </a:r>
            <a:r>
              <a:rPr lang="uk-UA" sz="12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endParaRPr lang="ru-RU" sz="1200" dirty="0">
              <a:solidFill>
                <a:srgbClr val="535353"/>
              </a:solidFill>
              <a:latin typeface="Muller Narrow Light" panose="00000400000000000000" pitchFamily="50" charset="-52"/>
              <a:ea typeface="Muller Narrow Light"/>
              <a:cs typeface="Muller Narrow Light"/>
            </a:endParaRP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Підготовка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необхідного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керівництва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для </a:t>
            </a:r>
            <a:r>
              <a:rPr lang="ru-RU" sz="1200" dirty="0" err="1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користування</a:t>
            </a:r>
            <a:r>
              <a:rPr lang="ru-RU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en-US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Help </a:t>
            </a:r>
            <a:r>
              <a:rPr lang="en-US" sz="12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Desk</a:t>
            </a:r>
            <a:endParaRPr lang="ru-RU" sz="1200" dirty="0">
              <a:solidFill>
                <a:srgbClr val="535353"/>
              </a:solidFill>
              <a:latin typeface="Muller Narrow Light" panose="00000400000000000000" pitchFamily="50" charset="-52"/>
              <a:ea typeface="Muller Narrow Light"/>
              <a:cs typeface="Muller Narrow Light"/>
            </a:endParaRPr>
          </a:p>
          <a:p>
            <a:pPr lvl="1" algn="l" defTabSz="590133">
              <a:lnSpc>
                <a:spcPct val="93000"/>
              </a:lnSpc>
              <a:spcBef>
                <a:spcPts val="200"/>
              </a:spcBef>
              <a:buSzPct val="100000"/>
              <a:buFont typeface="Wingdings" panose="05000000000000000000" pitchFamily="2" charset="2"/>
              <a:buChar char="§"/>
              <a:tabLst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2000">
                <a:solidFill>
                  <a:srgbClr val="535353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Навчання персоналу</a:t>
            </a:r>
            <a:r>
              <a:rPr lang="en-US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 </a:t>
            </a:r>
            <a:r>
              <a:rPr lang="uk-UA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та інструкторів </a:t>
            </a:r>
            <a:r>
              <a:rPr lang="en-US" sz="1200" dirty="0" smtClean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Help </a:t>
            </a:r>
            <a:r>
              <a:rPr lang="en-US" sz="1200" dirty="0">
                <a:solidFill>
                  <a:srgbClr val="535353"/>
                </a:solidFill>
                <a:latin typeface="Muller Narrow Light" panose="00000400000000000000" pitchFamily="50" charset="-52"/>
                <a:ea typeface="Muller Narrow Light"/>
                <a:cs typeface="Muller Narrow Light"/>
              </a:rPr>
              <a:t>Desk</a:t>
            </a:r>
            <a:endParaRPr lang="uk-UA" sz="1200" dirty="0">
              <a:latin typeface="Muller Narrow ExtraBold" panose="00000900000000000000" pitchFamily="50" charset="-52"/>
            </a:endParaRPr>
          </a:p>
        </p:txBody>
      </p:sp>
      <p:sp>
        <p:nvSpPr>
          <p:cNvPr id="190" name="Triangle"/>
          <p:cNvSpPr/>
          <p:nvPr/>
        </p:nvSpPr>
        <p:spPr>
          <a:xfrm rot="10800000">
            <a:off x="8241741" y="6382069"/>
            <a:ext cx="4131304" cy="4400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DDDDD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grpSp>
        <p:nvGrpSpPr>
          <p:cNvPr id="57" name="Группа 56"/>
          <p:cNvGrpSpPr/>
          <p:nvPr/>
        </p:nvGrpSpPr>
        <p:grpSpPr>
          <a:xfrm>
            <a:off x="329003" y="5660916"/>
            <a:ext cx="2581874" cy="577233"/>
            <a:chOff x="1335963" y="4366059"/>
            <a:chExt cx="2201894" cy="641370"/>
          </a:xfrm>
        </p:grpSpPr>
        <p:sp>
          <p:nvSpPr>
            <p:cNvPr id="58" name="Rounded Rectangle"/>
            <p:cNvSpPr/>
            <p:nvPr/>
          </p:nvSpPr>
          <p:spPr>
            <a:xfrm>
              <a:off x="1335963" y="4366059"/>
              <a:ext cx="2201894" cy="641370"/>
            </a:xfrm>
            <a:prstGeom prst="roundRect">
              <a:avLst>
                <a:gd name="adj" fmla="val 10380"/>
              </a:avLst>
            </a:prstGeom>
            <a:solidFill>
              <a:srgbClr val="FFFFFF"/>
            </a:solidFill>
            <a:ln w="76200" cap="flat">
              <a:solidFill>
                <a:srgbClr val="FDDB33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50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59" name="Shape 2046"/>
            <p:cNvSpPr txBox="1"/>
            <p:nvPr/>
          </p:nvSpPr>
          <p:spPr>
            <a:xfrm>
              <a:off x="1388412" y="4559537"/>
              <a:ext cx="2037160" cy="2544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1" defTabSz="590133">
                <a:lnSpc>
                  <a:spcPct val="93000"/>
                </a:lnSpc>
                <a:spcBef>
                  <a:spcPts val="200"/>
                </a:spcBef>
                <a:buSzPct val="100000"/>
                <a:tabLst>
                  <a:tab pos="1168400" algn="l"/>
                  <a:tab pos="1765300" algn="l"/>
                  <a:tab pos="2349500" algn="l"/>
                  <a:tab pos="2946400" algn="l"/>
                  <a:tab pos="3530600" algn="l"/>
                  <a:tab pos="4127500" algn="l"/>
                  <a:tab pos="4711700" algn="l"/>
                  <a:tab pos="5308600" algn="l"/>
                  <a:tab pos="5892800" algn="l"/>
                  <a:tab pos="6489700" algn="l"/>
                  <a:tab pos="7073900" algn="l"/>
                  <a:tab pos="7670800" algn="l"/>
                  <a:tab pos="8255000" algn="l"/>
                  <a:tab pos="8851900" algn="l"/>
                  <a:tab pos="9436100" algn="l"/>
                  <a:tab pos="10020300" algn="l"/>
                  <a:tab pos="10617200" algn="l"/>
                  <a:tab pos="11201400" algn="l"/>
                  <a:tab pos="11798300" algn="l"/>
                </a:tabLst>
                <a:defRPr sz="2000">
                  <a:solidFill>
                    <a:srgbClr val="535353"/>
                  </a:solidFill>
                  <a:latin typeface="Muller Narrow Light"/>
                  <a:ea typeface="Muller Narrow Light"/>
                  <a:cs typeface="Muller Narrow Light"/>
                  <a:sym typeface="Muller Narrow Light"/>
                </a:defRPr>
              </a:pPr>
              <a:r>
                <a:rPr lang="uk-UA" sz="1600" dirty="0">
                  <a:solidFill>
                    <a:srgbClr val="535353"/>
                  </a:solidFill>
                  <a:latin typeface="Muller Narrow ExtraBold" panose="00000900000000000000" pitchFamily="50" charset="-52"/>
                  <a:ea typeface="Muller Narrow Light"/>
                  <a:cs typeface="Muller Narrow Light"/>
                  <a:sym typeface="Helvetica Neue Light"/>
                </a:rPr>
                <a:t>ДООПРАЦЮВАННЯ</a:t>
              </a:r>
              <a:endParaRPr lang="uk-UA" sz="1600" dirty="0">
                <a:solidFill>
                  <a:srgbClr val="535353"/>
                </a:solidFill>
                <a:latin typeface="Muller Narrow ExtraBold" panose="00000900000000000000" pitchFamily="50" charset="-52"/>
                <a:ea typeface="Muller Narrow Light"/>
                <a:cs typeface="Muller Narrow Light"/>
              </a:endParaRPr>
            </a:p>
          </p:txBody>
        </p:sp>
      </p:grpSp>
      <p:sp>
        <p:nvSpPr>
          <p:cNvPr id="63" name="Стрелка вниз 62"/>
          <p:cNvSpPr/>
          <p:nvPr/>
        </p:nvSpPr>
        <p:spPr>
          <a:xfrm rot="16200000">
            <a:off x="3268135" y="5641439"/>
            <a:ext cx="372353" cy="616186"/>
          </a:xfrm>
          <a:prstGeom prst="downArrow">
            <a:avLst/>
          </a:prstGeom>
          <a:solidFill>
            <a:srgbClr val="FFFFFF"/>
          </a:solidFill>
          <a:ln w="25400" cap="flat">
            <a:solidFill>
              <a:schemeClr val="tx2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64" name="Rounded Rectangle">
            <a:extLst>
              <a:ext uri="{FF2B5EF4-FFF2-40B4-BE49-F238E27FC236}">
                <a16:creationId xmlns:a16="http://schemas.microsoft.com/office/drawing/2014/main" xmlns="" id="{6E2C7F50-3A3B-4944-9F05-A3C1DEDA88FA}"/>
              </a:ext>
            </a:extLst>
          </p:cNvPr>
          <p:cNvSpPr/>
          <p:nvPr/>
        </p:nvSpPr>
        <p:spPr>
          <a:xfrm>
            <a:off x="7928833" y="4298900"/>
            <a:ext cx="2197416" cy="1939249"/>
          </a:xfrm>
          <a:prstGeom prst="roundRect">
            <a:avLst>
              <a:gd name="adj" fmla="val 10380"/>
            </a:avLst>
          </a:prstGeom>
          <a:solidFill>
            <a:srgbClr val="FFFFFF"/>
          </a:solidFill>
          <a:ln w="76200" cap="flat">
            <a:solidFill>
              <a:srgbClr val="A7A7A7"/>
            </a:solidFill>
            <a:prstDash val="solid"/>
            <a:round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defTabSz="825500"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uk-UA" sz="1600" dirty="0">
                <a:solidFill>
                  <a:schemeClr val="bg2"/>
                </a:solidFill>
                <a:latin typeface="Muller Narrow ExtraBold" panose="00000900000000000000" pitchFamily="50" charset="0"/>
              </a:rPr>
              <a:t>ДОПОВНЕННЯ</a:t>
            </a:r>
            <a:r>
              <a:rPr lang="en-US" sz="1600" dirty="0">
                <a:solidFill>
                  <a:schemeClr val="bg2"/>
                </a:solidFill>
                <a:latin typeface="Muller Narrow ExtraBold" panose="00000900000000000000" pitchFamily="50" charset="0"/>
              </a:rPr>
              <a:t> </a:t>
            </a:r>
            <a:r>
              <a:rPr lang="uk-UA" sz="1600" dirty="0">
                <a:solidFill>
                  <a:schemeClr val="bg2"/>
                </a:solidFill>
                <a:latin typeface="Muller Narrow ExtraBold" panose="00000900000000000000" pitchFamily="50" charset="0"/>
              </a:rPr>
              <a:t>НАЦІОНАЛЬНИМ МОДУЛЕМ АНАЛІЗУ ТА УПРАВЛІННЯ РИЗИКАМИ</a:t>
            </a:r>
            <a:endParaRPr sz="1600" dirty="0">
              <a:solidFill>
                <a:schemeClr val="bg2"/>
              </a:solidFill>
              <a:latin typeface="Muller Narrow ExtraBold" panose="00000900000000000000" pitchFamily="50" charset="0"/>
            </a:endParaRPr>
          </a:p>
        </p:txBody>
      </p:sp>
      <p:sp>
        <p:nvSpPr>
          <p:cNvPr id="65" name="Rounded Rectangle">
            <a:extLst>
              <a:ext uri="{FF2B5EF4-FFF2-40B4-BE49-F238E27FC236}">
                <a16:creationId xmlns:a16="http://schemas.microsoft.com/office/drawing/2014/main" xmlns="" id="{FFE7E8DA-D587-4E27-B356-A904411EC5E4}"/>
              </a:ext>
            </a:extLst>
          </p:cNvPr>
          <p:cNvSpPr/>
          <p:nvPr/>
        </p:nvSpPr>
        <p:spPr>
          <a:xfrm>
            <a:off x="10525605" y="5035508"/>
            <a:ext cx="2153707" cy="537853"/>
          </a:xfrm>
          <a:prstGeom prst="roundRect">
            <a:avLst>
              <a:gd name="adj" fmla="val 10380"/>
            </a:avLst>
          </a:prstGeom>
          <a:solidFill>
            <a:srgbClr val="FFFFFF"/>
          </a:solidFill>
          <a:ln w="76200" cap="flat">
            <a:solidFill>
              <a:srgbClr val="A7A7A7"/>
            </a:solidFill>
            <a:prstDash val="solid"/>
            <a:round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defTabSz="825500"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uk-UA" sz="1800" dirty="0">
              <a:latin typeface="Muller Narrow ExtraBold" panose="00000900000000000000" pitchFamily="50" charset="-52"/>
            </a:endParaRPr>
          </a:p>
          <a:p>
            <a:pPr defTabSz="825500"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uk-UA" sz="1600" dirty="0">
                <a:solidFill>
                  <a:schemeClr val="bg2"/>
                </a:solidFill>
                <a:latin typeface="Muller Narrow ExtraBold" panose="00000900000000000000" pitchFamily="50" charset="-52"/>
              </a:rPr>
              <a:t>УПРАВЛІННЯ ПОДІЯМИ</a:t>
            </a:r>
          </a:p>
          <a:p>
            <a:pPr defTabSz="825500"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uk-UA" sz="1800" dirty="0"/>
          </a:p>
        </p:txBody>
      </p:sp>
      <p:sp>
        <p:nvSpPr>
          <p:cNvPr id="66" name="Rounded Rectangle">
            <a:extLst>
              <a:ext uri="{FF2B5EF4-FFF2-40B4-BE49-F238E27FC236}">
                <a16:creationId xmlns:a16="http://schemas.microsoft.com/office/drawing/2014/main" xmlns="" id="{FFE7E8DA-D587-4E27-B356-A904411EC5E4}"/>
              </a:ext>
            </a:extLst>
          </p:cNvPr>
          <p:cNvSpPr/>
          <p:nvPr/>
        </p:nvSpPr>
        <p:spPr>
          <a:xfrm>
            <a:off x="10525605" y="4300688"/>
            <a:ext cx="2145383" cy="537853"/>
          </a:xfrm>
          <a:prstGeom prst="roundRect">
            <a:avLst>
              <a:gd name="adj" fmla="val 10380"/>
            </a:avLst>
          </a:prstGeom>
          <a:solidFill>
            <a:srgbClr val="FFFFFF"/>
          </a:solidFill>
          <a:ln w="76200" cap="flat">
            <a:solidFill>
              <a:srgbClr val="A7A7A7"/>
            </a:solidFill>
            <a:prstDash val="solid"/>
            <a:round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defTabSz="825500"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uk-UA" sz="1600" dirty="0">
                <a:solidFill>
                  <a:schemeClr val="bg2"/>
                </a:solidFill>
                <a:latin typeface="Muller Narrow ExtraBold" panose="00000900000000000000" pitchFamily="50" charset="0"/>
              </a:rPr>
              <a:t>ФУНКЦІОНАЛЬНА СТРУКТУРА</a:t>
            </a:r>
            <a:endParaRPr sz="1600" dirty="0">
              <a:solidFill>
                <a:schemeClr val="bg2"/>
              </a:solidFill>
              <a:latin typeface="Muller Narrow ExtraBold" panose="00000900000000000000" pitchFamily="50" charset="0"/>
            </a:endParaRPr>
          </a:p>
        </p:txBody>
      </p:sp>
      <p:sp>
        <p:nvSpPr>
          <p:cNvPr id="67" name="Rounded Rectangle">
            <a:extLst>
              <a:ext uri="{FF2B5EF4-FFF2-40B4-BE49-F238E27FC236}">
                <a16:creationId xmlns:a16="http://schemas.microsoft.com/office/drawing/2014/main" xmlns="" id="{C6569770-5A84-4451-8764-8C35F6F2A82B}"/>
              </a:ext>
            </a:extLst>
          </p:cNvPr>
          <p:cNvSpPr/>
          <p:nvPr/>
        </p:nvSpPr>
        <p:spPr>
          <a:xfrm>
            <a:off x="10517280" y="5734460"/>
            <a:ext cx="2153707" cy="515269"/>
          </a:xfrm>
          <a:prstGeom prst="roundRect">
            <a:avLst>
              <a:gd name="adj" fmla="val 10380"/>
            </a:avLst>
          </a:prstGeom>
          <a:solidFill>
            <a:srgbClr val="FFFFFF"/>
          </a:solidFill>
          <a:ln w="76200" cap="flat">
            <a:solidFill>
              <a:srgbClr val="A7A7A7"/>
            </a:solidFill>
            <a:prstDash val="solid"/>
            <a:round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defTabSz="825500"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uk-UA" sz="1800" dirty="0">
              <a:latin typeface="Muller Narrow ExtraBold" panose="00000900000000000000" pitchFamily="50" charset="-52"/>
            </a:endParaRPr>
          </a:p>
          <a:p>
            <a:pPr defTabSz="825500"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uk-UA" sz="1600" dirty="0">
                <a:solidFill>
                  <a:schemeClr val="bg2"/>
                </a:solidFill>
                <a:latin typeface="Muller Narrow ExtraBold" panose="00000900000000000000" pitchFamily="50" charset="-52"/>
              </a:rPr>
              <a:t>ІНСТРУКЦІЇ ТА КЕРІВНИЦТВО</a:t>
            </a:r>
          </a:p>
          <a:p>
            <a:pPr defTabSz="825500"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364085935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" name="image1.png" descr="imag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074" y="167221"/>
            <a:ext cx="1125358" cy="108135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8" name="Line" descr="L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074" y="1506906"/>
            <a:ext cx="12368256" cy="190504"/>
          </a:xfrm>
          <a:prstGeom prst="rect">
            <a:avLst/>
          </a:prstGeom>
          <a:ln w="12700">
            <a:miter lim="400000"/>
          </a:ln>
        </p:spPr>
      </p:pic>
      <p:sp>
        <p:nvSpPr>
          <p:cNvPr id="339" name="Зобов’язання України (Угода про Асоціацію)"/>
          <p:cNvSpPr txBox="1"/>
          <p:nvPr/>
        </p:nvSpPr>
        <p:spPr>
          <a:xfrm>
            <a:off x="1388384" y="33187"/>
            <a:ext cx="11101631" cy="1506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1828800">
              <a:lnSpc>
                <a:spcPct val="120000"/>
              </a:lnSpc>
              <a:defRPr sz="3800" cap="all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>
              <a:defRPr sz="3800" cap="all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pPr>
            <a:r>
              <a:rPr dirty="0">
                <a:sym typeface="Helvetica Neue"/>
              </a:rPr>
              <a:t> </a:t>
            </a:r>
            <a:r>
              <a:rPr lang="uk-UA" dirty="0">
                <a:sym typeface="Helvetica Neue"/>
              </a:rPr>
              <a:t>навчання </a:t>
            </a:r>
            <a:r>
              <a:rPr lang="uk-UA" dirty="0" smtClean="0">
                <a:sym typeface="Helvetica Neue"/>
              </a:rPr>
              <a:t>посадових осіб МИТНИЦІ</a:t>
            </a:r>
            <a:r>
              <a:rPr lang="uk-UA" dirty="0">
                <a:sym typeface="Helvetica Neue"/>
              </a:rPr>
              <a:t>,</a:t>
            </a:r>
          </a:p>
          <a:p>
            <a:pPr>
              <a:defRPr sz="3800" cap="all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pPr>
            <a:r>
              <a:rPr lang="uk-UA" dirty="0">
                <a:sym typeface="Helvetica Neue"/>
              </a:rPr>
              <a:t> СУБ</a:t>
            </a:r>
            <a:r>
              <a:rPr lang="en-US" dirty="0">
                <a:sym typeface="Helvetica Neue"/>
              </a:rPr>
              <a:t>’</a:t>
            </a:r>
            <a:r>
              <a:rPr lang="uk-UA" dirty="0">
                <a:sym typeface="Helvetica Neue"/>
              </a:rPr>
              <a:t>ЄКТІВ </a:t>
            </a:r>
            <a:r>
              <a:rPr lang="uk-UA" dirty="0" smtClean="0">
                <a:sym typeface="Helvetica Neue"/>
              </a:rPr>
              <a:t>ЗЕД ТА фінансових ГАРАНТІВ</a:t>
            </a:r>
            <a:endParaRPr dirty="0">
              <a:sym typeface="Helvetica Neue"/>
            </a:endParaRPr>
          </a:p>
        </p:txBody>
      </p:sp>
      <p:sp>
        <p:nvSpPr>
          <p:cNvPr id="340" name="Polygon"/>
          <p:cNvSpPr/>
          <p:nvPr/>
        </p:nvSpPr>
        <p:spPr>
          <a:xfrm rot="16200000">
            <a:off x="456263" y="1894775"/>
            <a:ext cx="974589" cy="11253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FCDA4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41" name="Polygon"/>
          <p:cNvSpPr/>
          <p:nvPr/>
        </p:nvSpPr>
        <p:spPr>
          <a:xfrm rot="16200000">
            <a:off x="454496" y="7666552"/>
            <a:ext cx="995424" cy="11443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FCDA4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42" name="Polygon"/>
          <p:cNvSpPr/>
          <p:nvPr/>
        </p:nvSpPr>
        <p:spPr>
          <a:xfrm rot="16200000">
            <a:off x="455448" y="6322784"/>
            <a:ext cx="974589" cy="1125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FCDA4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43" name="Polygon"/>
          <p:cNvSpPr/>
          <p:nvPr/>
        </p:nvSpPr>
        <p:spPr>
          <a:xfrm rot="16200000">
            <a:off x="479101" y="4760066"/>
            <a:ext cx="974589" cy="11253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FCDA4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44" name="Polygon"/>
          <p:cNvSpPr/>
          <p:nvPr/>
        </p:nvSpPr>
        <p:spPr>
          <a:xfrm rot="16200000">
            <a:off x="455448" y="3286706"/>
            <a:ext cx="974589" cy="11253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FCDA4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48" name="Line"/>
          <p:cNvSpPr/>
          <p:nvPr/>
        </p:nvSpPr>
        <p:spPr>
          <a:xfrm>
            <a:off x="403716" y="6126700"/>
            <a:ext cx="5144423" cy="2"/>
          </a:xfrm>
          <a:prstGeom prst="line">
            <a:avLst/>
          </a:prstGeom>
          <a:noFill/>
          <a:ln w="38100" cap="flat">
            <a:solidFill>
              <a:srgbClr val="A7A7A7"/>
            </a:solidFill>
            <a:custDash>
              <a:ds d="200000" sp="200000"/>
            </a:custDash>
            <a:miter lim="400000"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/>
          </a:p>
        </p:txBody>
      </p:sp>
      <p:sp>
        <p:nvSpPr>
          <p:cNvPr id="353" name="критерій «дотримання положень законодавства України»"/>
          <p:cNvSpPr txBox="1"/>
          <p:nvPr/>
        </p:nvSpPr>
        <p:spPr>
          <a:xfrm>
            <a:off x="1633997" y="2290506"/>
            <a:ext cx="3976376" cy="469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107916"/>
              </a:lnSpc>
              <a:spcBef>
                <a:spcPts val="800"/>
              </a:spcBef>
              <a:defRPr sz="2000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endParaRPr lang="uk-UA" sz="2400" dirty="0"/>
          </a:p>
        </p:txBody>
      </p:sp>
      <p:sp>
        <p:nvSpPr>
          <p:cNvPr id="357" name="Triangle"/>
          <p:cNvSpPr/>
          <p:nvPr/>
        </p:nvSpPr>
        <p:spPr>
          <a:xfrm rot="5400000">
            <a:off x="3878663" y="3696669"/>
            <a:ext cx="4131304" cy="4400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DDDDD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58" name="Triangle"/>
          <p:cNvSpPr/>
          <p:nvPr/>
        </p:nvSpPr>
        <p:spPr>
          <a:xfrm rot="5400000">
            <a:off x="5788706" y="5201139"/>
            <a:ext cx="7167649" cy="4674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DDDDD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61" name="Самостійне накладення пломб спеціального типу;…"/>
          <p:cNvSpPr txBox="1"/>
          <p:nvPr/>
        </p:nvSpPr>
        <p:spPr>
          <a:xfrm>
            <a:off x="9562175" y="5738020"/>
            <a:ext cx="2899463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 defTabSz="355600">
              <a:spcBef>
                <a:spcPts val="2300"/>
              </a:spcBef>
              <a:buSzPct val="100000"/>
              <a:defRPr>
                <a:solidFill>
                  <a:srgbClr val="454545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endParaRPr lang="uk-UA" b="1" dirty="0"/>
          </a:p>
        </p:txBody>
      </p:sp>
      <p:pic>
        <p:nvPicPr>
          <p:cNvPr id="362" name="ukraine.png" descr="ukrain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2557" y="2089525"/>
            <a:ext cx="762002" cy="762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363" name="logistics-delivery-truck-and-clock (1).png" descr="logistics-delivery-truck-and-clock (1)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7517" y="3531885"/>
            <a:ext cx="635002" cy="635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364" name="book.png" descr="book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7604" y="5038572"/>
            <a:ext cx="568349" cy="568349"/>
          </a:xfrm>
          <a:prstGeom prst="rect">
            <a:avLst/>
          </a:prstGeom>
          <a:ln w="12700">
            <a:miter lim="400000"/>
          </a:ln>
        </p:spPr>
      </p:pic>
      <p:pic>
        <p:nvPicPr>
          <p:cNvPr id="365" name="contract (2).png" descr="contract (2)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6891" y="6604389"/>
            <a:ext cx="571502" cy="571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366" name="icon (2).png" descr="icon (2)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419683">
            <a:off x="672970" y="7936016"/>
            <a:ext cx="605421" cy="605421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Triangle">
            <a:extLst>
              <a:ext uri="{FF2B5EF4-FFF2-40B4-BE49-F238E27FC236}">
                <a16:creationId xmlns:a16="http://schemas.microsoft.com/office/drawing/2014/main" xmlns="" id="{452A1931-5C06-49CB-A7C8-9941ECD8E51D}"/>
              </a:ext>
            </a:extLst>
          </p:cNvPr>
          <p:cNvSpPr/>
          <p:nvPr/>
        </p:nvSpPr>
        <p:spPr>
          <a:xfrm rot="5400000">
            <a:off x="4594814" y="7413750"/>
            <a:ext cx="2763155" cy="4467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DDDDD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4" name="Rounded Rectangle">
            <a:extLst>
              <a:ext uri="{FF2B5EF4-FFF2-40B4-BE49-F238E27FC236}">
                <a16:creationId xmlns:a16="http://schemas.microsoft.com/office/drawing/2014/main" xmlns="" id="{4C8DC74E-6CE1-46C3-BC45-2A44A6CB37A5}"/>
              </a:ext>
            </a:extLst>
          </p:cNvPr>
          <p:cNvSpPr/>
          <p:nvPr/>
        </p:nvSpPr>
        <p:spPr>
          <a:xfrm>
            <a:off x="1590411" y="1968951"/>
            <a:ext cx="3893462" cy="946878"/>
          </a:xfrm>
          <a:prstGeom prst="roundRect">
            <a:avLst>
              <a:gd name="adj" fmla="val 10380"/>
            </a:avLst>
          </a:prstGeom>
          <a:solidFill>
            <a:srgbClr val="FFFFFF"/>
          </a:solidFill>
          <a:ln w="76200" cap="flat">
            <a:solidFill>
              <a:srgbClr val="FDDB33"/>
            </a:solidFill>
            <a:prstDash val="solid"/>
            <a:round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defTabSz="825500"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uk-UA" sz="2000" b="1" dirty="0">
                <a:solidFill>
                  <a:schemeClr val="bg2"/>
                </a:solidFill>
                <a:latin typeface="Muller Narrow ExtraBold" panose="00000900000000000000" pitchFamily="50" charset="0"/>
              </a:rPr>
              <a:t>Команда тренерів (МФУ, ДМСУ, митниці, залучені експерти)</a:t>
            </a:r>
            <a:endParaRPr sz="2000" b="1" dirty="0">
              <a:solidFill>
                <a:schemeClr val="bg2"/>
              </a:solidFill>
              <a:latin typeface="Muller Narrow ExtraBold" panose="00000900000000000000" pitchFamily="50" charset="0"/>
            </a:endParaRPr>
          </a:p>
        </p:txBody>
      </p:sp>
      <p:sp>
        <p:nvSpPr>
          <p:cNvPr id="36" name="Rounded Rectangle">
            <a:extLst>
              <a:ext uri="{FF2B5EF4-FFF2-40B4-BE49-F238E27FC236}">
                <a16:creationId xmlns:a16="http://schemas.microsoft.com/office/drawing/2014/main" xmlns="" id="{47D49326-36B4-45F4-B371-49F3EBDF310F}"/>
              </a:ext>
            </a:extLst>
          </p:cNvPr>
          <p:cNvSpPr/>
          <p:nvPr/>
        </p:nvSpPr>
        <p:spPr>
          <a:xfrm>
            <a:off x="1578870" y="3329315"/>
            <a:ext cx="3893462" cy="1040140"/>
          </a:xfrm>
          <a:prstGeom prst="roundRect">
            <a:avLst>
              <a:gd name="adj" fmla="val 10380"/>
            </a:avLst>
          </a:prstGeom>
          <a:solidFill>
            <a:srgbClr val="FFFFFF"/>
          </a:solidFill>
          <a:ln w="76200" cap="flat">
            <a:solidFill>
              <a:srgbClr val="FDDB33"/>
            </a:solidFill>
            <a:prstDash val="solid"/>
            <a:round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r>
              <a:rPr lang="ru-RU" sz="2000" dirty="0">
                <a:solidFill>
                  <a:schemeClr val="bg2"/>
                </a:solidFill>
                <a:latin typeface="Muller Narrow ExtraBold" panose="00000900000000000000" pitchFamily="50" charset="0"/>
              </a:rPr>
              <a:t>Посадові особи </a:t>
            </a:r>
            <a:endParaRPr lang="ru-RU" sz="2000" dirty="0" smtClean="0">
              <a:solidFill>
                <a:schemeClr val="bg2"/>
              </a:solidFill>
              <a:latin typeface="Muller Narrow ExtraBold" panose="00000900000000000000" pitchFamily="50" charset="0"/>
            </a:endParaRPr>
          </a:p>
          <a:p>
            <a:r>
              <a:rPr lang="ru-RU" sz="2000" dirty="0" smtClean="0">
                <a:solidFill>
                  <a:schemeClr val="bg2"/>
                </a:solidFill>
                <a:latin typeface="Muller Narrow ExtraBold" panose="00000900000000000000" pitchFamily="50" charset="0"/>
              </a:rPr>
              <a:t>центрального </a:t>
            </a:r>
            <a:r>
              <a:rPr lang="ru-RU" sz="2000" dirty="0" err="1" smtClean="0">
                <a:solidFill>
                  <a:schemeClr val="bg2"/>
                </a:solidFill>
                <a:latin typeface="Muller Narrow ExtraBold" panose="00000900000000000000" pitchFamily="50" charset="0"/>
              </a:rPr>
              <a:t>апарату</a:t>
            </a:r>
            <a:r>
              <a:rPr lang="ru-RU" sz="2000" dirty="0" smtClean="0">
                <a:solidFill>
                  <a:schemeClr val="bg2"/>
                </a:solidFill>
                <a:latin typeface="Muller Narrow ExtraBold" panose="00000900000000000000" pitchFamily="50" charset="0"/>
              </a:rPr>
              <a:t> ДМСУ</a:t>
            </a:r>
            <a:endParaRPr lang="ru-RU" sz="2000" dirty="0">
              <a:solidFill>
                <a:schemeClr val="bg2"/>
              </a:solidFill>
              <a:latin typeface="Muller Narrow ExtraBold" panose="00000900000000000000" pitchFamily="50" charset="0"/>
            </a:endParaRPr>
          </a:p>
        </p:txBody>
      </p:sp>
      <p:sp>
        <p:nvSpPr>
          <p:cNvPr id="37" name="Rounded Rectangle">
            <a:extLst>
              <a:ext uri="{FF2B5EF4-FFF2-40B4-BE49-F238E27FC236}">
                <a16:creationId xmlns:a16="http://schemas.microsoft.com/office/drawing/2014/main" xmlns="" id="{7C748471-E39B-4687-AC45-FBB036B908E2}"/>
              </a:ext>
            </a:extLst>
          </p:cNvPr>
          <p:cNvSpPr/>
          <p:nvPr/>
        </p:nvSpPr>
        <p:spPr>
          <a:xfrm>
            <a:off x="1590453" y="4787049"/>
            <a:ext cx="3893420" cy="1075808"/>
          </a:xfrm>
          <a:prstGeom prst="roundRect">
            <a:avLst>
              <a:gd name="adj" fmla="val 10380"/>
            </a:avLst>
          </a:prstGeom>
          <a:solidFill>
            <a:srgbClr val="FFFFFF"/>
          </a:solidFill>
          <a:ln w="76200" cap="flat">
            <a:solidFill>
              <a:srgbClr val="FDDB33"/>
            </a:solidFill>
            <a:prstDash val="solid"/>
            <a:round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r>
              <a:rPr lang="uk-UA" sz="2000" dirty="0">
                <a:solidFill>
                  <a:schemeClr val="bg2"/>
                </a:solidFill>
                <a:latin typeface="Muller Narrow ExtraBold" panose="00000900000000000000" pitchFamily="50" charset="0"/>
              </a:rPr>
              <a:t>Посадові особи митниці, відповідальні за підтримку </a:t>
            </a:r>
            <a:r>
              <a:rPr lang="uk-UA" sz="2000" dirty="0" smtClean="0">
                <a:solidFill>
                  <a:schemeClr val="bg2"/>
                </a:solidFill>
                <a:latin typeface="Muller Narrow ExtraBold" panose="00000900000000000000" pitchFamily="50" charset="0"/>
              </a:rPr>
              <a:t>електронних систем</a:t>
            </a:r>
            <a:endParaRPr lang="uk-UA" sz="2000" dirty="0">
              <a:solidFill>
                <a:schemeClr val="bg2"/>
              </a:solidFill>
              <a:latin typeface="Muller Narrow ExtraBold" panose="00000900000000000000" pitchFamily="50" charset="0"/>
            </a:endParaRPr>
          </a:p>
        </p:txBody>
      </p:sp>
      <p:sp>
        <p:nvSpPr>
          <p:cNvPr id="38" name="Rounded Rectangle">
            <a:extLst>
              <a:ext uri="{FF2B5EF4-FFF2-40B4-BE49-F238E27FC236}">
                <a16:creationId xmlns:a16="http://schemas.microsoft.com/office/drawing/2014/main" xmlns="" id="{ED9DBEAC-ECD0-4BD6-8178-33A41C7573E8}"/>
              </a:ext>
            </a:extLst>
          </p:cNvPr>
          <p:cNvSpPr/>
          <p:nvPr/>
        </p:nvSpPr>
        <p:spPr>
          <a:xfrm>
            <a:off x="1561219" y="6424273"/>
            <a:ext cx="3893462" cy="946878"/>
          </a:xfrm>
          <a:prstGeom prst="roundRect">
            <a:avLst>
              <a:gd name="adj" fmla="val 10380"/>
            </a:avLst>
          </a:prstGeom>
          <a:solidFill>
            <a:srgbClr val="FFFFFF"/>
          </a:solidFill>
          <a:ln w="76200" cap="flat">
            <a:solidFill>
              <a:srgbClr val="FDDB33"/>
            </a:solidFill>
            <a:prstDash val="solid"/>
            <a:round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r>
              <a:rPr lang="ru-RU" sz="2200" b="1" dirty="0">
                <a:solidFill>
                  <a:schemeClr val="bg2"/>
                </a:solidFill>
                <a:latin typeface="Muller Narrow ExtraBold" panose="00000900000000000000" pitchFamily="50" charset="0"/>
              </a:rPr>
              <a:t>Суб’єкти ЗЕД</a:t>
            </a:r>
            <a:r>
              <a:rPr lang="en-US" sz="2200" b="1" dirty="0">
                <a:solidFill>
                  <a:schemeClr val="bg2"/>
                </a:solidFill>
                <a:latin typeface="Muller Narrow ExtraBold" panose="00000900000000000000" pitchFamily="50" charset="0"/>
              </a:rPr>
              <a:t> </a:t>
            </a:r>
            <a:endParaRPr lang="uk-UA" sz="2200" dirty="0">
              <a:solidFill>
                <a:schemeClr val="bg2"/>
              </a:solidFill>
              <a:latin typeface="Muller Narrow ExtraBold" panose="00000900000000000000" pitchFamily="50" charset="0"/>
            </a:endParaRPr>
          </a:p>
        </p:txBody>
      </p:sp>
      <p:sp>
        <p:nvSpPr>
          <p:cNvPr id="41" name="Rounded Rectangle">
            <a:extLst>
              <a:ext uri="{FF2B5EF4-FFF2-40B4-BE49-F238E27FC236}">
                <a16:creationId xmlns:a16="http://schemas.microsoft.com/office/drawing/2014/main" xmlns="" id="{E290ADB7-60B4-40A8-B605-07306EE21E8D}"/>
              </a:ext>
            </a:extLst>
          </p:cNvPr>
          <p:cNvSpPr/>
          <p:nvPr/>
        </p:nvSpPr>
        <p:spPr>
          <a:xfrm>
            <a:off x="1578870" y="7786787"/>
            <a:ext cx="3893462" cy="946878"/>
          </a:xfrm>
          <a:prstGeom prst="roundRect">
            <a:avLst>
              <a:gd name="adj" fmla="val 10380"/>
            </a:avLst>
          </a:prstGeom>
          <a:solidFill>
            <a:srgbClr val="FFFFFF"/>
          </a:solidFill>
          <a:ln w="76200" cap="flat">
            <a:solidFill>
              <a:srgbClr val="FDDB33"/>
            </a:solidFill>
            <a:prstDash val="solid"/>
            <a:round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r>
              <a:rPr lang="uk-UA" sz="2000" dirty="0">
                <a:solidFill>
                  <a:schemeClr val="bg2"/>
                </a:solidFill>
                <a:latin typeface="Muller Narrow ExtraBold" panose="00000900000000000000" pitchFamily="50" charset="0"/>
              </a:rPr>
              <a:t>Фінансові установи, що отримали/планують отримати статус фінансових гарантів</a:t>
            </a:r>
          </a:p>
        </p:txBody>
      </p:sp>
      <p:sp>
        <p:nvSpPr>
          <p:cNvPr id="42" name="Rectangle">
            <a:extLst>
              <a:ext uri="{FF2B5EF4-FFF2-40B4-BE49-F238E27FC236}">
                <a16:creationId xmlns:a16="http://schemas.microsoft.com/office/drawing/2014/main" xmlns="" id="{BD42FBA8-B44D-4C3F-B858-CDC690C38CE1}"/>
              </a:ext>
            </a:extLst>
          </p:cNvPr>
          <p:cNvSpPr/>
          <p:nvPr/>
        </p:nvSpPr>
        <p:spPr>
          <a:xfrm>
            <a:off x="295074" y="1821190"/>
            <a:ext cx="5326747" cy="7131617"/>
          </a:xfrm>
          <a:prstGeom prst="roundRect">
            <a:avLst>
              <a:gd name="adj" fmla="val 273"/>
            </a:avLst>
          </a:prstGeom>
          <a:ln w="63500">
            <a:solidFill>
              <a:srgbClr val="FCDA47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44" name="Rounded Rectangle">
            <a:extLst>
              <a:ext uri="{FF2B5EF4-FFF2-40B4-BE49-F238E27FC236}">
                <a16:creationId xmlns:a16="http://schemas.microsoft.com/office/drawing/2014/main" xmlns="" id="{3C128535-F9EA-4E54-9339-AB04C83A844B}"/>
              </a:ext>
            </a:extLst>
          </p:cNvPr>
          <p:cNvSpPr/>
          <p:nvPr/>
        </p:nvSpPr>
        <p:spPr>
          <a:xfrm>
            <a:off x="6352610" y="1968951"/>
            <a:ext cx="2598725" cy="1663771"/>
          </a:xfrm>
          <a:prstGeom prst="roundRect">
            <a:avLst>
              <a:gd name="adj" fmla="val 10380"/>
            </a:avLst>
          </a:prstGeom>
          <a:solidFill>
            <a:srgbClr val="FFFFFF"/>
          </a:solidFill>
          <a:ln w="76200" cap="flat">
            <a:solidFill>
              <a:srgbClr val="A7A7A7"/>
            </a:solidFill>
            <a:prstDash val="solid"/>
            <a:round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defTabSz="825500"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uk-UA" sz="2000" b="1" dirty="0">
                <a:solidFill>
                  <a:schemeClr val="bg2"/>
                </a:solidFill>
                <a:latin typeface="Muller Narrow ExtraBold" panose="00000900000000000000" pitchFamily="50" charset="0"/>
                <a:sym typeface="Muller Narrow Light"/>
              </a:rPr>
              <a:t>ВПРОВАДЖЕНО КОМПЛЕКСНУ НАВЧАЛЬНУ ПРОГРАМУ</a:t>
            </a:r>
            <a:endParaRPr lang="uk-UA" sz="2200" dirty="0">
              <a:solidFill>
                <a:schemeClr val="bg2"/>
              </a:solidFill>
            </a:endParaRPr>
          </a:p>
        </p:txBody>
      </p:sp>
      <p:sp>
        <p:nvSpPr>
          <p:cNvPr id="45" name="Rounded Rectangle">
            <a:extLst>
              <a:ext uri="{FF2B5EF4-FFF2-40B4-BE49-F238E27FC236}">
                <a16:creationId xmlns:a16="http://schemas.microsoft.com/office/drawing/2014/main" xmlns="" id="{2B5125D2-5D96-4393-A3CC-B820A8EC28BD}"/>
              </a:ext>
            </a:extLst>
          </p:cNvPr>
          <p:cNvSpPr/>
          <p:nvPr/>
        </p:nvSpPr>
        <p:spPr>
          <a:xfrm>
            <a:off x="6352610" y="4584468"/>
            <a:ext cx="2598725" cy="4434240"/>
          </a:xfrm>
          <a:prstGeom prst="roundRect">
            <a:avLst>
              <a:gd name="adj" fmla="val 10380"/>
            </a:avLst>
          </a:prstGeom>
          <a:solidFill>
            <a:srgbClr val="FFFFFF"/>
          </a:solidFill>
          <a:ln w="76200" cap="flat">
            <a:solidFill>
              <a:srgbClr val="A7A7A7"/>
            </a:solidFill>
            <a:prstDash val="solid"/>
            <a:round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marL="185738" lvl="1" indent="-185738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uk-UA" sz="1700" dirty="0" smtClean="0">
                <a:solidFill>
                  <a:schemeClr val="bg2"/>
                </a:solidFill>
                <a:latin typeface="Muller Narrow ExtraBold" panose="00000900000000000000" pitchFamily="50" charset="0"/>
              </a:rPr>
              <a:t>Навчальні плани</a:t>
            </a:r>
          </a:p>
          <a:p>
            <a:pPr marL="185738" lvl="1" indent="-185738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uk-UA" sz="1700" dirty="0" smtClean="0">
                <a:solidFill>
                  <a:schemeClr val="bg2"/>
                </a:solidFill>
                <a:latin typeface="Muller Narrow ExtraBold" panose="00000900000000000000" pitchFamily="50" charset="0"/>
              </a:rPr>
              <a:t>ІТ</a:t>
            </a:r>
            <a:r>
              <a:rPr lang="en-US" sz="1700" dirty="0" smtClean="0">
                <a:solidFill>
                  <a:schemeClr val="bg2"/>
                </a:solidFill>
                <a:latin typeface="Muller Narrow ExtraBold" panose="00000900000000000000" pitchFamily="50" charset="0"/>
              </a:rPr>
              <a:t> </a:t>
            </a:r>
            <a:r>
              <a:rPr lang="ru-RU" sz="1700" dirty="0" smtClean="0">
                <a:solidFill>
                  <a:schemeClr val="bg2"/>
                </a:solidFill>
                <a:latin typeface="Muller Narrow ExtraBold" panose="00000900000000000000" pitchFamily="50" charset="0"/>
              </a:rPr>
              <a:t>система та і</a:t>
            </a:r>
            <a:r>
              <a:rPr lang="uk-UA" sz="1700" dirty="0" err="1" smtClean="0">
                <a:solidFill>
                  <a:schemeClr val="bg2"/>
                </a:solidFill>
                <a:latin typeface="Muller Narrow ExtraBold" panose="00000900000000000000" pitchFamily="50" charset="0"/>
              </a:rPr>
              <a:t>нфраструктура</a:t>
            </a:r>
            <a:r>
              <a:rPr lang="uk-UA" sz="1700" dirty="0" smtClean="0">
                <a:solidFill>
                  <a:schemeClr val="bg2"/>
                </a:solidFill>
                <a:latin typeface="Muller Narrow ExtraBold" panose="00000900000000000000" pitchFamily="50" charset="0"/>
              </a:rPr>
              <a:t> навчання</a:t>
            </a:r>
            <a:endParaRPr lang="en-US" sz="1700" dirty="0" smtClean="0">
              <a:solidFill>
                <a:schemeClr val="bg2"/>
              </a:solidFill>
              <a:latin typeface="Muller Narrow ExtraBold" panose="00000900000000000000" pitchFamily="50" charset="0"/>
            </a:endParaRPr>
          </a:p>
          <a:p>
            <a:pPr marL="185738" lvl="1" indent="-185738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uk-UA" sz="1700" dirty="0" smtClean="0">
                <a:solidFill>
                  <a:schemeClr val="bg2"/>
                </a:solidFill>
                <a:latin typeface="Muller Narrow ExtraBold" panose="00000900000000000000" pitchFamily="50" charset="0"/>
              </a:rPr>
              <a:t>Навчальні матеріали</a:t>
            </a:r>
          </a:p>
          <a:p>
            <a:pPr marL="185738" lvl="1" indent="-185738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uk-UA" sz="1700" dirty="0" smtClean="0">
                <a:solidFill>
                  <a:schemeClr val="bg2"/>
                </a:solidFill>
                <a:latin typeface="Muller Narrow ExtraBold" panose="00000900000000000000" pitchFamily="50" charset="0"/>
              </a:rPr>
              <a:t>Семінари, </a:t>
            </a:r>
            <a:r>
              <a:rPr lang="uk-UA" sz="1700" dirty="0" err="1" smtClean="0">
                <a:solidFill>
                  <a:schemeClr val="bg2"/>
                </a:solidFill>
                <a:latin typeface="Muller Narrow ExtraBold" panose="00000900000000000000" pitchFamily="50" charset="0"/>
              </a:rPr>
              <a:t>вебінари</a:t>
            </a:r>
            <a:endParaRPr lang="uk-UA" sz="1700" dirty="0" smtClean="0">
              <a:solidFill>
                <a:schemeClr val="bg2"/>
              </a:solidFill>
              <a:latin typeface="Muller Narrow ExtraBold" panose="00000900000000000000" pitchFamily="50" charset="0"/>
            </a:endParaRPr>
          </a:p>
          <a:p>
            <a:pPr marL="185738" lvl="1" indent="-185738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700" dirty="0" smtClean="0">
                <a:solidFill>
                  <a:schemeClr val="bg2"/>
                </a:solidFill>
                <a:latin typeface="Muller Narrow ExtraBold" panose="00000900000000000000" pitchFamily="50" charset="0"/>
              </a:rPr>
              <a:t>E-learning</a:t>
            </a:r>
            <a:endParaRPr lang="uk-UA" sz="1700" dirty="0">
              <a:solidFill>
                <a:schemeClr val="bg2"/>
              </a:solidFill>
              <a:latin typeface="Muller Narrow ExtraBold" panose="00000900000000000000" pitchFamily="50" charset="0"/>
            </a:endParaRPr>
          </a:p>
        </p:txBody>
      </p:sp>
      <p:sp>
        <p:nvSpPr>
          <p:cNvPr id="50" name="Rounded Rectangle">
            <a:extLst>
              <a:ext uri="{FF2B5EF4-FFF2-40B4-BE49-F238E27FC236}">
                <a16:creationId xmlns:a16="http://schemas.microsoft.com/office/drawing/2014/main" xmlns="" id="{B7C574A0-0801-47FC-BBE9-B5E875B8FED7}"/>
              </a:ext>
            </a:extLst>
          </p:cNvPr>
          <p:cNvSpPr/>
          <p:nvPr/>
        </p:nvSpPr>
        <p:spPr>
          <a:xfrm>
            <a:off x="9816200" y="4584469"/>
            <a:ext cx="2784021" cy="4434239"/>
          </a:xfrm>
          <a:prstGeom prst="roundRect">
            <a:avLst>
              <a:gd name="adj" fmla="val 10380"/>
            </a:avLst>
          </a:prstGeom>
          <a:solidFill>
            <a:srgbClr val="FFFFFF"/>
          </a:solidFill>
          <a:ln w="76200" cap="flat">
            <a:solidFill>
              <a:srgbClr val="A7A7A7"/>
            </a:solidFill>
            <a:prstDash val="solid"/>
            <a:round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marL="185738" indent="-185738" algn="l" defTabSz="35560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>
                <a:solidFill>
                  <a:srgbClr val="454545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endParaRPr lang="en-US" sz="1700" dirty="0">
              <a:latin typeface="Muller Narrow ExtraBold" panose="00000900000000000000" pitchFamily="50" charset="0"/>
              <a:sym typeface="Muller Narrow Light"/>
            </a:endParaRPr>
          </a:p>
          <a:p>
            <a:pPr marL="185738" indent="-185738" algn="l" defTabSz="35560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>
                <a:solidFill>
                  <a:srgbClr val="454545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700" dirty="0" smtClean="0">
                <a:solidFill>
                  <a:schemeClr val="bg2"/>
                </a:solidFill>
                <a:latin typeface="Muller Narrow ExtraBold" panose="00000900000000000000" pitchFamily="50" charset="0"/>
                <a:sym typeface="Muller Narrow Light"/>
              </a:rPr>
              <a:t>Про </a:t>
            </a:r>
            <a:r>
              <a:rPr lang="uk-UA" sz="1700" dirty="0">
                <a:solidFill>
                  <a:schemeClr val="bg2"/>
                </a:solidFill>
                <a:latin typeface="Muller Narrow ExtraBold" panose="00000900000000000000" pitchFamily="50" charset="0"/>
                <a:sym typeface="Muller Narrow Light"/>
              </a:rPr>
              <a:t>етапи та процедури контролю, права та обов'язки посадових осіб митниці, суб</a:t>
            </a:r>
            <a:r>
              <a:rPr lang="en-US" sz="1700" dirty="0">
                <a:solidFill>
                  <a:schemeClr val="bg2"/>
                </a:solidFill>
                <a:latin typeface="Muller Narrow ExtraBold" panose="00000900000000000000" pitchFamily="50" charset="0"/>
                <a:sym typeface="Muller Narrow Light"/>
              </a:rPr>
              <a:t>’</a:t>
            </a:r>
            <a:r>
              <a:rPr lang="uk-UA" sz="1700" dirty="0">
                <a:solidFill>
                  <a:schemeClr val="bg2"/>
                </a:solidFill>
                <a:latin typeface="Muller Narrow ExtraBold" panose="00000900000000000000" pitchFamily="50" charset="0"/>
                <a:sym typeface="Muller Narrow Light"/>
              </a:rPr>
              <a:t>єктів ЗЕД і фінансових </a:t>
            </a:r>
            <a:r>
              <a:rPr lang="uk-UA" sz="1700" dirty="0" smtClean="0">
                <a:solidFill>
                  <a:schemeClr val="bg2"/>
                </a:solidFill>
                <a:latin typeface="Muller Narrow ExtraBold" panose="00000900000000000000" pitchFamily="50" charset="0"/>
                <a:sym typeface="Muller Narrow Light"/>
              </a:rPr>
              <a:t>гарантів</a:t>
            </a:r>
          </a:p>
          <a:p>
            <a:pPr marL="185738" indent="-185738" algn="l" defTabSz="35560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>
                <a:solidFill>
                  <a:srgbClr val="454545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1700" dirty="0">
                <a:solidFill>
                  <a:schemeClr val="bg2"/>
                </a:solidFill>
                <a:latin typeface="Muller Narrow ExtraBold" panose="00000900000000000000" pitchFamily="50" charset="0"/>
                <a:sym typeface="Muller Narrow Light"/>
              </a:rPr>
              <a:t>Про надання дозволів на застосування транзитних спрощень</a:t>
            </a:r>
            <a:endParaRPr lang="ru-RU" sz="1700" dirty="0">
              <a:solidFill>
                <a:schemeClr val="bg2"/>
              </a:solidFill>
              <a:latin typeface="Muller Narrow ExtraBold" panose="00000900000000000000" pitchFamily="50" charset="0"/>
              <a:sym typeface="Muller Narrow Light"/>
            </a:endParaRPr>
          </a:p>
          <a:p>
            <a:pPr marL="185738" indent="-185738" algn="l" defTabSz="35560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>
                <a:solidFill>
                  <a:srgbClr val="454545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1700" dirty="0" smtClean="0">
                <a:solidFill>
                  <a:schemeClr val="bg2"/>
                </a:solidFill>
                <a:latin typeface="Muller Narrow ExtraBold" panose="00000900000000000000" pitchFamily="50" charset="0"/>
                <a:sym typeface="Muller Narrow Light"/>
              </a:rPr>
              <a:t>Про </a:t>
            </a:r>
            <a:r>
              <a:rPr lang="uk-UA" sz="1700" dirty="0">
                <a:solidFill>
                  <a:schemeClr val="bg2"/>
                </a:solidFill>
                <a:latin typeface="Muller Narrow ExtraBold" panose="00000900000000000000" pitchFamily="50" charset="0"/>
                <a:sym typeface="Muller Narrow Light"/>
              </a:rPr>
              <a:t>особливості здійснення митних формальностей</a:t>
            </a:r>
          </a:p>
          <a:p>
            <a:pPr marL="185738" indent="-185738" algn="l" defTabSz="35560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>
                <a:solidFill>
                  <a:srgbClr val="454545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1700" dirty="0">
                <a:solidFill>
                  <a:schemeClr val="bg2"/>
                </a:solidFill>
                <a:latin typeface="Muller Narrow ExtraBold" panose="00000900000000000000" pitchFamily="50" charset="0"/>
                <a:sym typeface="Muller Narrow Light"/>
              </a:rPr>
              <a:t>Про роботу з фінансовими гарантіями</a:t>
            </a:r>
          </a:p>
          <a:p>
            <a:pPr marL="185738" indent="-185738" algn="l" defTabSz="35560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>
                <a:solidFill>
                  <a:srgbClr val="454545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1700" dirty="0">
                <a:solidFill>
                  <a:schemeClr val="bg2"/>
                </a:solidFill>
                <a:latin typeface="Muller Narrow ExtraBold" panose="00000900000000000000" pitchFamily="50" charset="0"/>
                <a:sym typeface="Muller Narrow Light"/>
              </a:rPr>
              <a:t>Про </a:t>
            </a:r>
            <a:r>
              <a:rPr lang="uk-UA" sz="1700" dirty="0" smtClean="0">
                <a:solidFill>
                  <a:schemeClr val="bg2"/>
                </a:solidFill>
                <a:latin typeface="Muller Narrow ExtraBold" panose="00000900000000000000" pitchFamily="50" charset="0"/>
                <a:sym typeface="Muller Narrow Light"/>
              </a:rPr>
              <a:t>використання </a:t>
            </a:r>
            <a:r>
              <a:rPr lang="uk-UA" sz="1700" dirty="0">
                <a:solidFill>
                  <a:schemeClr val="bg2"/>
                </a:solidFill>
                <a:latin typeface="Muller Narrow ExtraBold" panose="00000900000000000000" pitchFamily="50" charset="0"/>
                <a:sym typeface="Muller Narrow Light"/>
              </a:rPr>
              <a:t>ІТ модулів  </a:t>
            </a:r>
          </a:p>
          <a:p>
            <a:pPr defTabSz="825500"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700" dirty="0"/>
          </a:p>
        </p:txBody>
      </p:sp>
      <p:sp>
        <p:nvSpPr>
          <p:cNvPr id="51" name="Rounded Rectangle">
            <a:extLst>
              <a:ext uri="{FF2B5EF4-FFF2-40B4-BE49-F238E27FC236}">
                <a16:creationId xmlns:a16="http://schemas.microsoft.com/office/drawing/2014/main" xmlns="" id="{A8AAA2B1-A11A-48CA-8BA6-E996E51D9C58}"/>
              </a:ext>
            </a:extLst>
          </p:cNvPr>
          <p:cNvSpPr/>
          <p:nvPr/>
        </p:nvSpPr>
        <p:spPr>
          <a:xfrm>
            <a:off x="9816200" y="1968951"/>
            <a:ext cx="2810213" cy="1663771"/>
          </a:xfrm>
          <a:prstGeom prst="roundRect">
            <a:avLst>
              <a:gd name="adj" fmla="val 10380"/>
            </a:avLst>
          </a:prstGeom>
          <a:solidFill>
            <a:srgbClr val="FFFFFF"/>
          </a:solidFill>
          <a:ln w="76200" cap="flat">
            <a:solidFill>
              <a:srgbClr val="A7A7A7"/>
            </a:solidFill>
            <a:prstDash val="solid"/>
            <a:round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defTabSz="825500">
              <a:defRPr sz="50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uk-UA" sz="2000" b="1" dirty="0">
                <a:solidFill>
                  <a:schemeClr val="bg2"/>
                </a:solidFill>
                <a:latin typeface="Muller Narrow ExtraBold" panose="00000900000000000000" pitchFamily="50" charset="0"/>
                <a:sym typeface="Muller Narrow Light"/>
              </a:rPr>
              <a:t>ПРОВЕДЕНІ НАВЧАННЯ З ПИТАНЬ РЕЖИМУ СПІЛЬНОГО </a:t>
            </a:r>
            <a:r>
              <a:rPr lang="uk-UA" sz="2000" b="1" dirty="0" smtClean="0">
                <a:solidFill>
                  <a:schemeClr val="bg2"/>
                </a:solidFill>
                <a:latin typeface="Muller Narrow ExtraBold" panose="00000900000000000000" pitchFamily="50" charset="0"/>
                <a:sym typeface="Muller Narrow Light"/>
              </a:rPr>
              <a:t>ТРАНЗИТУ</a:t>
            </a:r>
            <a:endParaRPr lang="uk-UA" sz="2000" b="1" dirty="0">
              <a:solidFill>
                <a:schemeClr val="bg2"/>
              </a:solidFill>
              <a:latin typeface="Muller Narrow ExtraBold" panose="00000900000000000000" pitchFamily="50" charset="0"/>
              <a:sym typeface="Muller Narrow Light"/>
            </a:endParaRPr>
          </a:p>
        </p:txBody>
      </p:sp>
      <p:sp>
        <p:nvSpPr>
          <p:cNvPr id="52" name="Стрелка вниз 61">
            <a:extLst>
              <a:ext uri="{FF2B5EF4-FFF2-40B4-BE49-F238E27FC236}">
                <a16:creationId xmlns:a16="http://schemas.microsoft.com/office/drawing/2014/main" xmlns="" id="{27936E9E-E789-4EB0-8510-BA2256B2041B}"/>
              </a:ext>
            </a:extLst>
          </p:cNvPr>
          <p:cNvSpPr/>
          <p:nvPr/>
        </p:nvSpPr>
        <p:spPr>
          <a:xfrm>
            <a:off x="10560572" y="3679023"/>
            <a:ext cx="1321468" cy="850826"/>
          </a:xfrm>
          <a:prstGeom prst="downArrow">
            <a:avLst/>
          </a:prstGeom>
          <a:solidFill>
            <a:srgbClr val="FFFFFF"/>
          </a:solidFill>
          <a:ln w="25400" cap="flat">
            <a:solidFill>
              <a:schemeClr val="tx2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40" name="Стрелка вниз 61">
            <a:extLst>
              <a:ext uri="{FF2B5EF4-FFF2-40B4-BE49-F238E27FC236}">
                <a16:creationId xmlns:a16="http://schemas.microsoft.com/office/drawing/2014/main" xmlns="" id="{27936E9E-E789-4EB0-8510-BA2256B2041B}"/>
              </a:ext>
            </a:extLst>
          </p:cNvPr>
          <p:cNvSpPr/>
          <p:nvPr/>
        </p:nvSpPr>
        <p:spPr>
          <a:xfrm>
            <a:off x="6991238" y="3683181"/>
            <a:ext cx="1321468" cy="850826"/>
          </a:xfrm>
          <a:prstGeom prst="downArrow">
            <a:avLst/>
          </a:prstGeom>
          <a:solidFill>
            <a:srgbClr val="FFFFFF"/>
          </a:solidFill>
          <a:ln w="25400" cap="flat">
            <a:solidFill>
              <a:schemeClr val="tx2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85966226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893</Words>
  <Application>Microsoft Office PowerPoint</Application>
  <PresentationFormat>Произвольный</PresentationFormat>
  <Paragraphs>153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8" baseType="lpstr">
      <vt:lpstr>Arial</vt:lpstr>
      <vt:lpstr>Calibri</vt:lpstr>
      <vt:lpstr>Helvetica</vt:lpstr>
      <vt:lpstr>Helvetica Light</vt:lpstr>
      <vt:lpstr>Helvetica Neue</vt:lpstr>
      <vt:lpstr>Helvetica Neue Light</vt:lpstr>
      <vt:lpstr>Helvetica Neue Medium</vt:lpstr>
      <vt:lpstr>Helvetica Neue Thin</vt:lpstr>
      <vt:lpstr>Muller Narrow ExtraBold</vt:lpstr>
      <vt:lpstr>Muller Narrow Light</vt:lpstr>
      <vt:lpstr>Wingdings</vt:lpstr>
      <vt:lpstr>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PC</cp:lastModifiedBy>
  <cp:revision>144</cp:revision>
  <cp:lastPrinted>2019-09-23T12:16:24Z</cp:lastPrinted>
  <dcterms:modified xsi:type="dcterms:W3CDTF">2019-09-23T15:12:01Z</dcterms:modified>
</cp:coreProperties>
</file>